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05-02T09:17:51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4498,'0'0'1121,"0"0"-833,0 0-128,0 0-144,0 0 0,0 0 0,0 0-384,0 0-433,0 0-1968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4841-ABC1-4238-810D-C53DDD11D3AE}" type="datetimeFigureOut">
              <a:t>4.3.2024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CBA26-9774-4755-904E-6ABE9B0291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8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</a:t>
            </a:r>
            <a:r>
              <a:rPr lang="fi-FI" baseline="0" dirty="0"/>
              <a:t> lisätä palloja ja tekstejä valitsemalla pallon tai tekstin, klikkaa hiiren oikealla näppäimellä ’Kopioi’ ja liittämällä kopioidun kohdan dokumenttiin valitsemalla hiiren oikealla näppäimellä ’Liitä’.</a:t>
            </a:r>
          </a:p>
          <a:p>
            <a:r>
              <a:rPr lang="fi-FI" baseline="0" dirty="0"/>
              <a:t>Voit raahata palloja, tekstikenttiä ja katkoviivoja </a:t>
            </a:r>
            <a:r>
              <a:rPr lang="fi-FI" baseline="0"/>
              <a:t>haluamaasi kohtaan.</a:t>
            </a:r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3C2E-FF92-4CEF-9F26-936DE3DA2D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C6B-4C7E-4CDD-92F4-E62843AFFC20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4E1D-C064-4C22-BD4A-FE1F37186144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C7A266F-73E6-5B13-2F5D-714871DC4A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3" y="284140"/>
            <a:ext cx="1963357" cy="638247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24F409DF-DF1F-8513-15E5-E887CDECDB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6637" y="914273"/>
            <a:ext cx="5038725" cy="503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38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2C6B-4C7E-4CDD-92F4-E62843AFFC20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4E1D-C064-4C22-BD4A-FE1F371861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031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2"/>
          <p:cNvSpPr txBox="1">
            <a:spLocks/>
          </p:cNvSpPr>
          <p:nvPr/>
        </p:nvSpPr>
        <p:spPr>
          <a:xfrm>
            <a:off x="7903477" y="1269433"/>
            <a:ext cx="1985642" cy="333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100" b="1" dirty="0">
              <a:solidFill>
                <a:srgbClr val="F37149"/>
              </a:solidFill>
              <a:latin typeface="Raleway" panose="020B0503030101060003" pitchFamily="34" charset="0"/>
            </a:endParaRPr>
          </a:p>
        </p:txBody>
      </p:sp>
      <p:sp>
        <p:nvSpPr>
          <p:cNvPr id="17" name="Otsikko 12"/>
          <p:cNvSpPr txBox="1">
            <a:spLocks/>
          </p:cNvSpPr>
          <p:nvPr/>
        </p:nvSpPr>
        <p:spPr>
          <a:xfrm>
            <a:off x="8743517" y="2516133"/>
            <a:ext cx="3234685" cy="4396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Kyselyt </a:t>
            </a:r>
            <a:r>
              <a:rPr lang="fi-FI" sz="1200" b="1" dirty="0" err="1">
                <a:latin typeface="Raleway" panose="020B0503030101060003" pitchFamily="34" charset="0"/>
              </a:rPr>
              <a:t>LaPa</a:t>
            </a:r>
            <a:r>
              <a:rPr lang="fi-FI" sz="1200" b="1" dirty="0">
                <a:latin typeface="Raleway" panose="020B0503030101060003" pitchFamily="34" charset="0"/>
              </a:rPr>
              <a:t>/</a:t>
            </a:r>
            <a:r>
              <a:rPr lang="fi-FI" sz="1200" b="1" dirty="0" err="1">
                <a:latin typeface="Raleway" panose="020B0503030101060003" pitchFamily="34" charset="0"/>
              </a:rPr>
              <a:t>Nuva</a:t>
            </a:r>
            <a:r>
              <a:rPr lang="fi-FI" sz="1200" b="1" dirty="0">
                <a:latin typeface="Raleway" panose="020B0503030101060003" pitchFamily="34" charset="0"/>
              </a:rPr>
              <a:t>/</a:t>
            </a:r>
            <a:r>
              <a:rPr lang="fi-FI" sz="1200" b="1" dirty="0" err="1">
                <a:latin typeface="Raleway" panose="020B0503030101060003" pitchFamily="34" charset="0"/>
              </a:rPr>
              <a:t>opp.kunn</a:t>
            </a:r>
            <a:r>
              <a:rPr lang="fi-FI" sz="1200" b="1" dirty="0">
                <a:latin typeface="Raleway" panose="020B0503030101060003" pitchFamily="34" charset="0"/>
              </a:rPr>
              <a:t>.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Väliaikatiedot</a:t>
            </a:r>
          </a:p>
        </p:txBody>
      </p:sp>
      <p:sp>
        <p:nvSpPr>
          <p:cNvPr id="23" name="Otsikko 12"/>
          <p:cNvSpPr txBox="1">
            <a:spLocks/>
          </p:cNvSpPr>
          <p:nvPr/>
        </p:nvSpPr>
        <p:spPr>
          <a:xfrm>
            <a:off x="8609600" y="2531214"/>
            <a:ext cx="3676993" cy="4610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1200" b="1" dirty="0">
              <a:solidFill>
                <a:srgbClr val="F37149"/>
              </a:solidFill>
              <a:latin typeface="Raleway" panose="020B0503030101060003" pitchFamily="34" charset="0"/>
            </a:endParaRPr>
          </a:p>
          <a:p>
            <a:pPr algn="l"/>
            <a:endParaRPr lang="fi-FI" sz="1200" b="1" dirty="0">
              <a:solidFill>
                <a:srgbClr val="F37149"/>
              </a:solidFill>
            </a:endParaRPr>
          </a:p>
        </p:txBody>
      </p:sp>
      <p:sp>
        <p:nvSpPr>
          <p:cNvPr id="27" name="Otsikko 12"/>
          <p:cNvSpPr txBox="1">
            <a:spLocks/>
          </p:cNvSpPr>
          <p:nvPr/>
        </p:nvSpPr>
        <p:spPr>
          <a:xfrm>
            <a:off x="8443653" y="4636428"/>
            <a:ext cx="1491678" cy="2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1200" b="1" dirty="0">
              <a:solidFill>
                <a:srgbClr val="F37149"/>
              </a:solidFill>
            </a:endParaRPr>
          </a:p>
        </p:txBody>
      </p:sp>
      <p:sp>
        <p:nvSpPr>
          <p:cNvPr id="31" name="Otsikko 12"/>
          <p:cNvSpPr txBox="1">
            <a:spLocks/>
          </p:cNvSpPr>
          <p:nvPr/>
        </p:nvSpPr>
        <p:spPr>
          <a:xfrm>
            <a:off x="5552050" y="6083970"/>
            <a:ext cx="1491678" cy="2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1200" b="1" dirty="0">
              <a:solidFill>
                <a:srgbClr val="F37149"/>
              </a:solidFill>
            </a:endParaRPr>
          </a:p>
        </p:txBody>
      </p:sp>
      <p:sp>
        <p:nvSpPr>
          <p:cNvPr id="33" name="Otsikko 12"/>
          <p:cNvSpPr txBox="1">
            <a:spLocks/>
          </p:cNvSpPr>
          <p:nvPr/>
        </p:nvSpPr>
        <p:spPr>
          <a:xfrm>
            <a:off x="2756078" y="1750436"/>
            <a:ext cx="1491678" cy="2602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1200" b="1" dirty="0">
              <a:solidFill>
                <a:srgbClr val="F37149"/>
              </a:solidFill>
            </a:endParaRPr>
          </a:p>
        </p:txBody>
      </p:sp>
      <p:sp>
        <p:nvSpPr>
          <p:cNvPr id="34" name="Otsikko 12"/>
          <p:cNvSpPr txBox="1">
            <a:spLocks/>
          </p:cNvSpPr>
          <p:nvPr/>
        </p:nvSpPr>
        <p:spPr>
          <a:xfrm>
            <a:off x="9481202" y="4511855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000000"/>
                </a:solidFill>
                <a:highlight>
                  <a:srgbClr val="F37149"/>
                </a:highlight>
              </a:rPr>
              <a:t>Päätös tullut,</a:t>
            </a:r>
          </a:p>
          <a:p>
            <a:pPr algn="l"/>
            <a:r>
              <a:rPr lang="fi-FI" sz="1200" b="1" dirty="0">
                <a:solidFill>
                  <a:srgbClr val="000000"/>
                </a:solidFill>
                <a:highlight>
                  <a:srgbClr val="F37149"/>
                </a:highlight>
              </a:rPr>
              <a:t>Syksyn alustavaa suunnittelua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6" name="Käsinkirjoitus 35"/>
              <p14:cNvContentPartPr/>
              <p14:nvPr/>
            </p14:nvContentPartPr>
            <p14:xfrm>
              <a:off x="9589054" y="4635407"/>
              <a:ext cx="360" cy="360"/>
            </p14:xfrm>
          </p:contentPart>
        </mc:Choice>
        <mc:Fallback xmlns="">
          <p:pic>
            <p:nvPicPr>
              <p:cNvPr id="36" name="Käsinkirjoitus 3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0054" y="462640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Otsikko 12"/>
          <p:cNvSpPr txBox="1">
            <a:spLocks/>
          </p:cNvSpPr>
          <p:nvPr/>
        </p:nvSpPr>
        <p:spPr>
          <a:xfrm>
            <a:off x="2015941" y="1974108"/>
            <a:ext cx="1856517" cy="2585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i-FI" sz="1200" b="1" dirty="0">
              <a:solidFill>
                <a:srgbClr val="F37149"/>
              </a:solidFill>
            </a:endParaRPr>
          </a:p>
        </p:txBody>
      </p:sp>
      <p:sp>
        <p:nvSpPr>
          <p:cNvPr id="48" name="Otsikko 12"/>
          <p:cNvSpPr txBox="1">
            <a:spLocks/>
          </p:cNvSpPr>
          <p:nvPr/>
        </p:nvSpPr>
        <p:spPr>
          <a:xfrm>
            <a:off x="4932784" y="1236910"/>
            <a:ext cx="1425257" cy="3903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/>
              <a:t>Syksyn laskutus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2CDC3FE-697B-8D39-6CCD-F4825E7849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8096" y="1429610"/>
            <a:ext cx="133350" cy="133350"/>
          </a:xfrm>
          <a:prstGeom prst="rect">
            <a:avLst/>
          </a:prstGeom>
        </p:spPr>
      </p:pic>
      <p:sp>
        <p:nvSpPr>
          <p:cNvPr id="5" name="Otsikko 12">
            <a:extLst>
              <a:ext uri="{FF2B5EF4-FFF2-40B4-BE49-F238E27FC236}">
                <a16:creationId xmlns:a16="http://schemas.microsoft.com/office/drawing/2014/main" id="{55213159-3FEB-0FA8-E197-9E8D89A3FF0F}"/>
              </a:ext>
            </a:extLst>
          </p:cNvPr>
          <p:cNvSpPr txBox="1">
            <a:spLocks/>
          </p:cNvSpPr>
          <p:nvPr/>
        </p:nvSpPr>
        <p:spPr>
          <a:xfrm>
            <a:off x="7524175" y="206771"/>
            <a:ext cx="2680884" cy="81760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Raportti syksystä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Kevään aikataulut vahvistettu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Uudet sopimukset allekirjoitettu</a:t>
            </a: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AB28BDD-972B-07C8-CB7E-BD5D90E430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7364" y="2220065"/>
            <a:ext cx="133350" cy="133350"/>
          </a:xfrm>
          <a:prstGeom prst="rect">
            <a:avLst/>
          </a:prstGeom>
        </p:spPr>
      </p:pic>
      <p:sp>
        <p:nvSpPr>
          <p:cNvPr id="7" name="Otsikko 12">
            <a:extLst>
              <a:ext uri="{FF2B5EF4-FFF2-40B4-BE49-F238E27FC236}">
                <a16:creationId xmlns:a16="http://schemas.microsoft.com/office/drawing/2014/main" id="{E5058A28-0BCA-3BCE-FDDA-CA2111D3C1AA}"/>
              </a:ext>
            </a:extLst>
          </p:cNvPr>
          <p:cNvSpPr txBox="1">
            <a:spLocks/>
          </p:cNvSpPr>
          <p:nvPr/>
        </p:nvSpPr>
        <p:spPr>
          <a:xfrm>
            <a:off x="7066187" y="-70449"/>
            <a:ext cx="5045734" cy="4463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highlight>
                  <a:srgbClr val="F37149"/>
                </a:highlight>
                <a:latin typeface="Raleway" panose="020B0503030101060003" pitchFamily="34" charset="0"/>
              </a:rPr>
              <a:t>Uuden hakemuksen suunnittelua, budjetin arviointi</a:t>
            </a:r>
          </a:p>
        </p:txBody>
      </p:sp>
      <p:sp>
        <p:nvSpPr>
          <p:cNvPr id="9" name="Otsikko 12">
            <a:extLst>
              <a:ext uri="{FF2B5EF4-FFF2-40B4-BE49-F238E27FC236}">
                <a16:creationId xmlns:a16="http://schemas.microsoft.com/office/drawing/2014/main" id="{68355CC2-79FC-D62D-F900-4D2CD6D78163}"/>
              </a:ext>
            </a:extLst>
          </p:cNvPr>
          <p:cNvSpPr txBox="1">
            <a:spLocks/>
          </p:cNvSpPr>
          <p:nvPr/>
        </p:nvSpPr>
        <p:spPr>
          <a:xfrm>
            <a:off x="8788931" y="2686966"/>
            <a:ext cx="1736370" cy="89202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200" b="1" dirty="0">
              <a:latin typeface="Raleway" panose="020B0503030101060003" pitchFamily="34" charset="0"/>
            </a:endParaRPr>
          </a:p>
          <a:p>
            <a:endParaRPr lang="fi-FI" sz="1200" b="1" dirty="0">
              <a:latin typeface="Raleway" panose="020B0503030101060003" pitchFamily="34" charset="0"/>
            </a:endParaRPr>
          </a:p>
          <a:p>
            <a:r>
              <a:rPr lang="fi-FI" sz="1300" b="1" dirty="0">
                <a:latin typeface="Raleway" panose="020B0503030101060003" pitchFamily="34" charset="0"/>
              </a:rPr>
              <a:t>Kerhovierailut/</a:t>
            </a:r>
          </a:p>
          <a:p>
            <a:r>
              <a:rPr lang="fi-FI" sz="1300" b="1" dirty="0">
                <a:latin typeface="Raleway" panose="020B0503030101060003" pitchFamily="34" charset="0"/>
              </a:rPr>
              <a:t>Väliaikatiedot</a:t>
            </a: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19" name="Otsikko 12">
            <a:extLst>
              <a:ext uri="{FF2B5EF4-FFF2-40B4-BE49-F238E27FC236}">
                <a16:creationId xmlns:a16="http://schemas.microsoft.com/office/drawing/2014/main" id="{BD53908A-C754-33FA-116E-F28EC3740397}"/>
              </a:ext>
            </a:extLst>
          </p:cNvPr>
          <p:cNvSpPr txBox="1">
            <a:spLocks/>
          </p:cNvSpPr>
          <p:nvPr/>
        </p:nvSpPr>
        <p:spPr>
          <a:xfrm>
            <a:off x="8009550" y="4762349"/>
            <a:ext cx="2293737" cy="6762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Laskuista muistutus seuroille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Palaute nuorilta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Palaute toimijoilta</a:t>
            </a: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471A3132-B29C-9107-882B-9749741F0D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98200" y="5267780"/>
            <a:ext cx="133350" cy="133350"/>
          </a:xfrm>
          <a:prstGeom prst="rect">
            <a:avLst/>
          </a:prstGeom>
        </p:spPr>
      </p:pic>
      <p:sp>
        <p:nvSpPr>
          <p:cNvPr id="21" name="Otsikko 12">
            <a:extLst>
              <a:ext uri="{FF2B5EF4-FFF2-40B4-BE49-F238E27FC236}">
                <a16:creationId xmlns:a16="http://schemas.microsoft.com/office/drawing/2014/main" id="{B1D8AFB9-30CD-D689-87D6-737D009C8D45}"/>
              </a:ext>
            </a:extLst>
          </p:cNvPr>
          <p:cNvSpPr txBox="1">
            <a:spLocks/>
          </p:cNvSpPr>
          <p:nvPr/>
        </p:nvSpPr>
        <p:spPr>
          <a:xfrm>
            <a:off x="5822016" y="5839003"/>
            <a:ext cx="3968172" cy="3899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Lopullinen budjetti, raportti ja palautteen purku</a:t>
            </a:r>
          </a:p>
        </p:txBody>
      </p:sp>
      <p:sp>
        <p:nvSpPr>
          <p:cNvPr id="26" name="Otsikko 12">
            <a:extLst>
              <a:ext uri="{FF2B5EF4-FFF2-40B4-BE49-F238E27FC236}">
                <a16:creationId xmlns:a16="http://schemas.microsoft.com/office/drawing/2014/main" id="{19B41D97-925E-FB31-F252-F771504CD113}"/>
              </a:ext>
            </a:extLst>
          </p:cNvPr>
          <p:cNvSpPr txBox="1">
            <a:spLocks/>
          </p:cNvSpPr>
          <p:nvPr/>
        </p:nvSpPr>
        <p:spPr>
          <a:xfrm>
            <a:off x="1433212" y="3929056"/>
            <a:ext cx="1931692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Toiminnat käynnistyy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Käytännön järjestelyjä</a:t>
            </a:r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C9A4FB96-19D2-CD4F-009A-7ACB7BA36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29558" y="2686009"/>
            <a:ext cx="133350" cy="133350"/>
          </a:xfrm>
          <a:prstGeom prst="rect">
            <a:avLst/>
          </a:prstGeom>
        </p:spPr>
      </p:pic>
      <p:sp>
        <p:nvSpPr>
          <p:cNvPr id="35" name="Otsikko 12">
            <a:extLst>
              <a:ext uri="{FF2B5EF4-FFF2-40B4-BE49-F238E27FC236}">
                <a16:creationId xmlns:a16="http://schemas.microsoft.com/office/drawing/2014/main" id="{1D63C49B-32F8-1B7C-6535-362E841B86DE}"/>
              </a:ext>
            </a:extLst>
          </p:cNvPr>
          <p:cNvSpPr txBox="1">
            <a:spLocks/>
          </p:cNvSpPr>
          <p:nvPr/>
        </p:nvSpPr>
        <p:spPr>
          <a:xfrm>
            <a:off x="2014097" y="1950013"/>
            <a:ext cx="1466259" cy="56427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Kerhovierailut/ väliaikatiedot</a:t>
            </a:r>
          </a:p>
        </p:txBody>
      </p:sp>
      <p:pic>
        <p:nvPicPr>
          <p:cNvPr id="37" name="Kuva 36">
            <a:extLst>
              <a:ext uri="{FF2B5EF4-FFF2-40B4-BE49-F238E27FC236}">
                <a16:creationId xmlns:a16="http://schemas.microsoft.com/office/drawing/2014/main" id="{39D1A21E-B971-D4E0-1A3E-D18B498128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4495" y="1810555"/>
            <a:ext cx="133350" cy="133350"/>
          </a:xfrm>
          <a:prstGeom prst="rect">
            <a:avLst/>
          </a:prstGeom>
        </p:spPr>
      </p:pic>
      <p:sp>
        <p:nvSpPr>
          <p:cNvPr id="38" name="Otsikko 12">
            <a:extLst>
              <a:ext uri="{FF2B5EF4-FFF2-40B4-BE49-F238E27FC236}">
                <a16:creationId xmlns:a16="http://schemas.microsoft.com/office/drawing/2014/main" id="{ABCDD00B-7D72-ED88-187C-7EA7A3FC9D89}"/>
              </a:ext>
            </a:extLst>
          </p:cNvPr>
          <p:cNvSpPr txBox="1">
            <a:spLocks/>
          </p:cNvSpPr>
          <p:nvPr/>
        </p:nvSpPr>
        <p:spPr>
          <a:xfrm>
            <a:off x="2092769" y="1561673"/>
            <a:ext cx="2824051" cy="45409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Palautteet nuorilta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Palaute toimijoilta</a:t>
            </a:r>
          </a:p>
        </p:txBody>
      </p:sp>
      <p:sp>
        <p:nvSpPr>
          <p:cNvPr id="39" name="Otsikko 12">
            <a:extLst>
              <a:ext uri="{FF2B5EF4-FFF2-40B4-BE49-F238E27FC236}">
                <a16:creationId xmlns:a16="http://schemas.microsoft.com/office/drawing/2014/main" id="{F3276267-2E83-BE99-5DE2-39B23FCE8D4E}"/>
              </a:ext>
            </a:extLst>
          </p:cNvPr>
          <p:cNvSpPr txBox="1">
            <a:spLocks/>
          </p:cNvSpPr>
          <p:nvPr/>
        </p:nvSpPr>
        <p:spPr>
          <a:xfrm>
            <a:off x="33061" y="863216"/>
            <a:ext cx="1889518" cy="56230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2000" b="1" dirty="0">
              <a:latin typeface="Raleway" panose="020B0503030101060003" pitchFamily="34" charset="0"/>
            </a:endParaRPr>
          </a:p>
        </p:txBody>
      </p:sp>
      <p:cxnSp>
        <p:nvCxnSpPr>
          <p:cNvPr id="2" name="Suora yhdysviiva 1">
            <a:extLst>
              <a:ext uri="{FF2B5EF4-FFF2-40B4-BE49-F238E27FC236}">
                <a16:creationId xmlns:a16="http://schemas.microsoft.com/office/drawing/2014/main" id="{657A04E5-8E15-440B-72CF-D1ECA6957742}"/>
              </a:ext>
            </a:extLst>
          </p:cNvPr>
          <p:cNvCxnSpPr>
            <a:cxnSpLocks/>
          </p:cNvCxnSpPr>
          <p:nvPr/>
        </p:nvCxnSpPr>
        <p:spPr>
          <a:xfrm flipV="1">
            <a:off x="6826157" y="746564"/>
            <a:ext cx="934025" cy="71923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C700D8A3-C226-5DCB-08AC-E2DDDEF984A1}"/>
              </a:ext>
            </a:extLst>
          </p:cNvPr>
          <p:cNvCxnSpPr>
            <a:cxnSpLocks/>
            <a:endCxn id="110" idx="1"/>
          </p:cNvCxnSpPr>
          <p:nvPr/>
        </p:nvCxnSpPr>
        <p:spPr>
          <a:xfrm flipV="1">
            <a:off x="7677803" y="1764451"/>
            <a:ext cx="904573" cy="49845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yhdysviiva 52">
            <a:extLst>
              <a:ext uri="{FF2B5EF4-FFF2-40B4-BE49-F238E27FC236}">
                <a16:creationId xmlns:a16="http://schemas.microsoft.com/office/drawing/2014/main" id="{5FEF9114-73BD-95B5-1092-12B62E533078}"/>
              </a:ext>
            </a:extLst>
          </p:cNvPr>
          <p:cNvCxnSpPr>
            <a:cxnSpLocks/>
          </p:cNvCxnSpPr>
          <p:nvPr/>
        </p:nvCxnSpPr>
        <p:spPr>
          <a:xfrm>
            <a:off x="6957343" y="5342335"/>
            <a:ext cx="291596" cy="52440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yhdysviiva 63">
            <a:extLst>
              <a:ext uri="{FF2B5EF4-FFF2-40B4-BE49-F238E27FC236}">
                <a16:creationId xmlns:a16="http://schemas.microsoft.com/office/drawing/2014/main" id="{E498C3A4-24A3-6A1A-6755-24AB10926DAC}"/>
              </a:ext>
            </a:extLst>
          </p:cNvPr>
          <p:cNvCxnSpPr>
            <a:cxnSpLocks/>
          </p:cNvCxnSpPr>
          <p:nvPr/>
        </p:nvCxnSpPr>
        <p:spPr>
          <a:xfrm flipH="1">
            <a:off x="3231879" y="4154338"/>
            <a:ext cx="1114036" cy="9461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uora yhdysviiva 72">
            <a:extLst>
              <a:ext uri="{FF2B5EF4-FFF2-40B4-BE49-F238E27FC236}">
                <a16:creationId xmlns:a16="http://schemas.microsoft.com/office/drawing/2014/main" id="{8A8CE3BE-4E10-F019-B793-D46638FF3689}"/>
              </a:ext>
            </a:extLst>
          </p:cNvPr>
          <p:cNvCxnSpPr>
            <a:cxnSpLocks/>
            <a:stCxn id="32" idx="1"/>
          </p:cNvCxnSpPr>
          <p:nvPr/>
        </p:nvCxnSpPr>
        <p:spPr>
          <a:xfrm flipH="1" flipV="1">
            <a:off x="3198766" y="2446451"/>
            <a:ext cx="930792" cy="30623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yhdysviiva 74">
            <a:extLst>
              <a:ext uri="{FF2B5EF4-FFF2-40B4-BE49-F238E27FC236}">
                <a16:creationId xmlns:a16="http://schemas.microsoft.com/office/drawing/2014/main" id="{13693DB0-D090-E0A0-B255-AEF888B9F794}"/>
              </a:ext>
            </a:extLst>
          </p:cNvPr>
          <p:cNvCxnSpPr>
            <a:cxnSpLocks/>
          </p:cNvCxnSpPr>
          <p:nvPr/>
        </p:nvCxnSpPr>
        <p:spPr>
          <a:xfrm>
            <a:off x="4282519" y="1389443"/>
            <a:ext cx="353888" cy="421895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tsikko 12">
            <a:extLst>
              <a:ext uri="{FF2B5EF4-FFF2-40B4-BE49-F238E27FC236}">
                <a16:creationId xmlns:a16="http://schemas.microsoft.com/office/drawing/2014/main" id="{2388D084-2F5F-4EFC-DA83-2281C6B24B6A}"/>
              </a:ext>
            </a:extLst>
          </p:cNvPr>
          <p:cNvSpPr txBox="1">
            <a:spLocks/>
          </p:cNvSpPr>
          <p:nvPr/>
        </p:nvSpPr>
        <p:spPr>
          <a:xfrm>
            <a:off x="5322853" y="3019275"/>
            <a:ext cx="1546294" cy="8414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000" b="1" dirty="0">
                <a:latin typeface="Raleway" panose="020B0503030101060003" pitchFamily="34" charset="0"/>
              </a:rPr>
              <a:t>Koppari 3 Vuosikello</a:t>
            </a:r>
          </a:p>
          <a:p>
            <a:r>
              <a:rPr lang="fi-FI" sz="2000" b="1" dirty="0">
                <a:latin typeface="Raleway" panose="020B0503030101060003" pitchFamily="34" charset="0"/>
              </a:rPr>
              <a:t>2023-2024</a:t>
            </a:r>
          </a:p>
        </p:txBody>
      </p:sp>
      <p:grpSp>
        <p:nvGrpSpPr>
          <p:cNvPr id="50" name="Ryhmä 49">
            <a:extLst>
              <a:ext uri="{FF2B5EF4-FFF2-40B4-BE49-F238E27FC236}">
                <a16:creationId xmlns:a16="http://schemas.microsoft.com/office/drawing/2014/main" id="{B6415159-CA05-A9DC-99F5-293ACBA3866C}"/>
              </a:ext>
            </a:extLst>
          </p:cNvPr>
          <p:cNvGrpSpPr/>
          <p:nvPr/>
        </p:nvGrpSpPr>
        <p:grpSpPr>
          <a:xfrm rot="4665741">
            <a:off x="4374204" y="4990581"/>
            <a:ext cx="432898" cy="722557"/>
            <a:chOff x="3433060" y="4760425"/>
            <a:chExt cx="350739" cy="598964"/>
          </a:xfrm>
        </p:grpSpPr>
        <p:pic>
          <p:nvPicPr>
            <p:cNvPr id="59" name="Kuva 58">
              <a:extLst>
                <a:ext uri="{FF2B5EF4-FFF2-40B4-BE49-F238E27FC236}">
                  <a16:creationId xmlns:a16="http://schemas.microsoft.com/office/drawing/2014/main" id="{6053D18D-D296-A588-758E-06E1DEE9E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433060" y="4760425"/>
              <a:ext cx="133350" cy="133350"/>
            </a:xfrm>
            <a:prstGeom prst="rect">
              <a:avLst/>
            </a:prstGeom>
          </p:spPr>
        </p:pic>
        <p:cxnSp>
          <p:nvCxnSpPr>
            <p:cNvPr id="61" name="Suora yhdysviiva 60">
              <a:extLst>
                <a:ext uri="{FF2B5EF4-FFF2-40B4-BE49-F238E27FC236}">
                  <a16:creationId xmlns:a16="http://schemas.microsoft.com/office/drawing/2014/main" id="{60FB1D85-E6AB-0186-3112-753E34BD575E}"/>
                </a:ext>
              </a:extLst>
            </p:cNvPr>
            <p:cNvCxnSpPr>
              <a:cxnSpLocks/>
            </p:cNvCxnSpPr>
            <p:nvPr/>
          </p:nvCxnSpPr>
          <p:spPr>
            <a:xfrm>
              <a:off x="3492203" y="4834980"/>
              <a:ext cx="291596" cy="52440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Ryhmä 67">
            <a:extLst>
              <a:ext uri="{FF2B5EF4-FFF2-40B4-BE49-F238E27FC236}">
                <a16:creationId xmlns:a16="http://schemas.microsoft.com/office/drawing/2014/main" id="{40AB8DA9-59C1-A8C6-7CB4-2F18E3ACC786}"/>
              </a:ext>
            </a:extLst>
          </p:cNvPr>
          <p:cNvGrpSpPr/>
          <p:nvPr/>
        </p:nvGrpSpPr>
        <p:grpSpPr>
          <a:xfrm rot="21238533">
            <a:off x="8032043" y="3113306"/>
            <a:ext cx="823219" cy="133350"/>
            <a:chOff x="8012642" y="3214902"/>
            <a:chExt cx="823219" cy="133350"/>
          </a:xfrm>
        </p:grpSpPr>
        <p:pic>
          <p:nvPicPr>
            <p:cNvPr id="69" name="Kuva 68">
              <a:extLst>
                <a:ext uri="{FF2B5EF4-FFF2-40B4-BE49-F238E27FC236}">
                  <a16:creationId xmlns:a16="http://schemas.microsoft.com/office/drawing/2014/main" id="{FA1AFB8B-4431-7C93-84C3-C2E225DBE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12642" y="3214902"/>
              <a:ext cx="133350" cy="133350"/>
            </a:xfrm>
            <a:prstGeom prst="rect">
              <a:avLst/>
            </a:prstGeom>
          </p:spPr>
        </p:pic>
        <p:cxnSp>
          <p:nvCxnSpPr>
            <p:cNvPr id="70" name="Suora yhdysviiva 69">
              <a:extLst>
                <a:ext uri="{FF2B5EF4-FFF2-40B4-BE49-F238E27FC236}">
                  <a16:creationId xmlns:a16="http://schemas.microsoft.com/office/drawing/2014/main" id="{35ACC92A-D5D5-51FF-BD3D-8861DC27C2E9}"/>
                </a:ext>
              </a:extLst>
            </p:cNvPr>
            <p:cNvCxnSpPr>
              <a:cxnSpLocks/>
            </p:cNvCxnSpPr>
            <p:nvPr/>
          </p:nvCxnSpPr>
          <p:spPr>
            <a:xfrm>
              <a:off x="8091637" y="3281846"/>
              <a:ext cx="744224" cy="5318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kstiruutu 29">
            <a:extLst>
              <a:ext uri="{FF2B5EF4-FFF2-40B4-BE49-F238E27FC236}">
                <a16:creationId xmlns:a16="http://schemas.microsoft.com/office/drawing/2014/main" id="{E70411F0-F110-C45B-63B2-0EB3ADED53E6}"/>
              </a:ext>
            </a:extLst>
          </p:cNvPr>
          <p:cNvSpPr txBox="1"/>
          <p:nvPr/>
        </p:nvSpPr>
        <p:spPr>
          <a:xfrm>
            <a:off x="2566612" y="5672370"/>
            <a:ext cx="22581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rgbClr val="F26C43"/>
                </a:solidFill>
                <a:latin typeface="Raleway" panose="020B0503030101060003" pitchFamily="34" charset="0"/>
              </a:rPr>
              <a:t>Sopimusten allekirjoitukset</a:t>
            </a:r>
          </a:p>
          <a:p>
            <a:r>
              <a:rPr lang="fi-FI" sz="1200" b="1" dirty="0">
                <a:solidFill>
                  <a:srgbClr val="F26C43"/>
                </a:solidFill>
                <a:latin typeface="Raleway" panose="020B0503030101060003" pitchFamily="34" charset="0"/>
              </a:rPr>
              <a:t>Aikataulut vahvistettava</a:t>
            </a:r>
          </a:p>
        </p:txBody>
      </p:sp>
      <p:sp>
        <p:nvSpPr>
          <p:cNvPr id="8" name="Otsikko 12">
            <a:extLst>
              <a:ext uri="{FF2B5EF4-FFF2-40B4-BE49-F238E27FC236}">
                <a16:creationId xmlns:a16="http://schemas.microsoft.com/office/drawing/2014/main" id="{D3FA3E9E-5C85-E213-3279-75EE3FE8832F}"/>
              </a:ext>
            </a:extLst>
          </p:cNvPr>
          <p:cNvSpPr txBox="1">
            <a:spLocks/>
          </p:cNvSpPr>
          <p:nvPr/>
        </p:nvSpPr>
        <p:spPr>
          <a:xfrm>
            <a:off x="3769756" y="-19682"/>
            <a:ext cx="1569369" cy="5283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/>
              <a:t>Kevään aikataulut seurat/koulut</a:t>
            </a:r>
          </a:p>
        </p:txBody>
      </p: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BB8F5A06-2E77-C4E3-0E53-59E05C23ACF0}"/>
              </a:ext>
            </a:extLst>
          </p:cNvPr>
          <p:cNvCxnSpPr>
            <a:cxnSpLocks/>
          </p:cNvCxnSpPr>
          <p:nvPr/>
        </p:nvCxnSpPr>
        <p:spPr>
          <a:xfrm>
            <a:off x="5101825" y="965777"/>
            <a:ext cx="351916" cy="7060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Kuva 45">
            <a:extLst>
              <a:ext uri="{FF2B5EF4-FFF2-40B4-BE49-F238E27FC236}">
                <a16:creationId xmlns:a16="http://schemas.microsoft.com/office/drawing/2014/main" id="{3A1CD84C-6A85-2817-F880-50979B7804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6664" y="1538060"/>
            <a:ext cx="133350" cy="133350"/>
          </a:xfrm>
          <a:prstGeom prst="rect">
            <a:avLst/>
          </a:prstGeom>
        </p:spPr>
      </p:pic>
      <p:sp>
        <p:nvSpPr>
          <p:cNvPr id="11" name="Otsikko 12">
            <a:extLst>
              <a:ext uri="{FF2B5EF4-FFF2-40B4-BE49-F238E27FC236}">
                <a16:creationId xmlns:a16="http://schemas.microsoft.com/office/drawing/2014/main" id="{985D8E09-2F58-2EF7-7EC2-903182E14916}"/>
              </a:ext>
            </a:extLst>
          </p:cNvPr>
          <p:cNvSpPr txBox="1">
            <a:spLocks/>
          </p:cNvSpPr>
          <p:nvPr/>
        </p:nvSpPr>
        <p:spPr>
          <a:xfrm>
            <a:off x="7254685" y="837658"/>
            <a:ext cx="1327691" cy="73562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Uusi hakemus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Budjetti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Aikataulu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toimijat</a:t>
            </a:r>
          </a:p>
        </p:txBody>
      </p:sp>
      <p:sp>
        <p:nvSpPr>
          <p:cNvPr id="12" name="Otsikko 12">
            <a:extLst>
              <a:ext uri="{FF2B5EF4-FFF2-40B4-BE49-F238E27FC236}">
                <a16:creationId xmlns:a16="http://schemas.microsoft.com/office/drawing/2014/main" id="{C6A807D4-9895-A156-5BF0-8E2BDC167219}"/>
              </a:ext>
            </a:extLst>
          </p:cNvPr>
          <p:cNvSpPr txBox="1">
            <a:spLocks/>
          </p:cNvSpPr>
          <p:nvPr/>
        </p:nvSpPr>
        <p:spPr>
          <a:xfrm>
            <a:off x="8443653" y="1982492"/>
            <a:ext cx="3417136" cy="35360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Toimijoille muistutus raportoinnista, laskutuksesta ja loma-ajasta</a:t>
            </a:r>
          </a:p>
        </p:txBody>
      </p:sp>
      <p:sp>
        <p:nvSpPr>
          <p:cNvPr id="24" name="Otsikko 12">
            <a:extLst>
              <a:ext uri="{FF2B5EF4-FFF2-40B4-BE49-F238E27FC236}">
                <a16:creationId xmlns:a16="http://schemas.microsoft.com/office/drawing/2014/main" id="{E3ACEB24-ACF2-6698-A66A-F3FBAD7E5F12}"/>
              </a:ext>
            </a:extLst>
          </p:cNvPr>
          <p:cNvSpPr txBox="1">
            <a:spLocks/>
          </p:cNvSpPr>
          <p:nvPr/>
        </p:nvSpPr>
        <p:spPr>
          <a:xfrm>
            <a:off x="8935228" y="3959176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Maarit ja Marjatta</a:t>
            </a:r>
          </a:p>
        </p:txBody>
      </p:sp>
      <p:sp>
        <p:nvSpPr>
          <p:cNvPr id="29" name="Otsikko 12">
            <a:extLst>
              <a:ext uri="{FF2B5EF4-FFF2-40B4-BE49-F238E27FC236}">
                <a16:creationId xmlns:a16="http://schemas.microsoft.com/office/drawing/2014/main" id="{26DFFF55-225C-090E-6C8C-535B768A5BEA}"/>
              </a:ext>
            </a:extLst>
          </p:cNvPr>
          <p:cNvSpPr txBox="1">
            <a:spLocks/>
          </p:cNvSpPr>
          <p:nvPr/>
        </p:nvSpPr>
        <p:spPr>
          <a:xfrm>
            <a:off x="1998679" y="3195671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Budjetin tarkistusta</a:t>
            </a:r>
          </a:p>
        </p:txBody>
      </p:sp>
      <p:grpSp>
        <p:nvGrpSpPr>
          <p:cNvPr id="40" name="Ryhmä 39">
            <a:extLst>
              <a:ext uri="{FF2B5EF4-FFF2-40B4-BE49-F238E27FC236}">
                <a16:creationId xmlns:a16="http://schemas.microsoft.com/office/drawing/2014/main" id="{1A46AC86-40F1-CC3A-A622-0D56AFB87DEA}"/>
              </a:ext>
            </a:extLst>
          </p:cNvPr>
          <p:cNvGrpSpPr/>
          <p:nvPr/>
        </p:nvGrpSpPr>
        <p:grpSpPr>
          <a:xfrm rot="21238533">
            <a:off x="8072058" y="4034626"/>
            <a:ext cx="823219" cy="133350"/>
            <a:chOff x="8012642" y="3214902"/>
            <a:chExt cx="823219" cy="133350"/>
          </a:xfrm>
        </p:grpSpPr>
        <p:pic>
          <p:nvPicPr>
            <p:cNvPr id="44" name="Kuva 43">
              <a:extLst>
                <a:ext uri="{FF2B5EF4-FFF2-40B4-BE49-F238E27FC236}">
                  <a16:creationId xmlns:a16="http://schemas.microsoft.com/office/drawing/2014/main" id="{F268B40F-24D8-58B5-C494-27D3A52198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12642" y="3214902"/>
              <a:ext cx="133350" cy="133350"/>
            </a:xfrm>
            <a:prstGeom prst="rect">
              <a:avLst/>
            </a:prstGeom>
          </p:spPr>
        </p:pic>
        <p:cxnSp>
          <p:nvCxnSpPr>
            <p:cNvPr id="49" name="Suora yhdysviiva 48">
              <a:extLst>
                <a:ext uri="{FF2B5EF4-FFF2-40B4-BE49-F238E27FC236}">
                  <a16:creationId xmlns:a16="http://schemas.microsoft.com/office/drawing/2014/main" id="{1264AA40-BE5E-B72A-AA94-93F13F569FC9}"/>
                </a:ext>
              </a:extLst>
            </p:cNvPr>
            <p:cNvCxnSpPr>
              <a:cxnSpLocks/>
            </p:cNvCxnSpPr>
            <p:nvPr/>
          </p:nvCxnSpPr>
          <p:spPr>
            <a:xfrm>
              <a:off x="8091637" y="3281846"/>
              <a:ext cx="744224" cy="5318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Otsikko 12">
            <a:extLst>
              <a:ext uri="{FF2B5EF4-FFF2-40B4-BE49-F238E27FC236}">
                <a16:creationId xmlns:a16="http://schemas.microsoft.com/office/drawing/2014/main" id="{2832A664-643C-AE3B-55D0-85E998E7DC8D}"/>
              </a:ext>
            </a:extLst>
          </p:cNvPr>
          <p:cNvSpPr txBox="1">
            <a:spLocks/>
          </p:cNvSpPr>
          <p:nvPr/>
        </p:nvSpPr>
        <p:spPr>
          <a:xfrm>
            <a:off x="9625388" y="5488502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100" b="1" dirty="0">
                <a:solidFill>
                  <a:srgbClr val="000000"/>
                </a:solidFill>
                <a:highlight>
                  <a:srgbClr val="F37149"/>
                </a:highlight>
              </a:rPr>
              <a:t>Syksyn alustava aikataulu, seurat ja koulut</a:t>
            </a:r>
          </a:p>
        </p:txBody>
      </p:sp>
      <p:sp>
        <p:nvSpPr>
          <p:cNvPr id="52" name="Otsikko 12">
            <a:extLst>
              <a:ext uri="{FF2B5EF4-FFF2-40B4-BE49-F238E27FC236}">
                <a16:creationId xmlns:a16="http://schemas.microsoft.com/office/drawing/2014/main" id="{DAFA86BD-AEB7-1832-AF10-F89850D203A3}"/>
              </a:ext>
            </a:extLst>
          </p:cNvPr>
          <p:cNvSpPr txBox="1">
            <a:spLocks/>
          </p:cNvSpPr>
          <p:nvPr/>
        </p:nvSpPr>
        <p:spPr>
          <a:xfrm>
            <a:off x="7031550" y="6148651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000000"/>
                </a:solidFill>
                <a:highlight>
                  <a:srgbClr val="F37149"/>
                </a:highlight>
              </a:rPr>
              <a:t>Syksyn sopimukset</a:t>
            </a:r>
          </a:p>
        </p:txBody>
      </p:sp>
      <p:sp>
        <p:nvSpPr>
          <p:cNvPr id="57" name="Otsikko 12">
            <a:extLst>
              <a:ext uri="{FF2B5EF4-FFF2-40B4-BE49-F238E27FC236}">
                <a16:creationId xmlns:a16="http://schemas.microsoft.com/office/drawing/2014/main" id="{117C8B1F-FF4B-0FFE-6503-EAC56EE7D030}"/>
              </a:ext>
            </a:extLst>
          </p:cNvPr>
          <p:cNvSpPr txBox="1">
            <a:spLocks/>
          </p:cNvSpPr>
          <p:nvPr/>
        </p:nvSpPr>
        <p:spPr>
          <a:xfrm>
            <a:off x="2135260" y="4503750"/>
            <a:ext cx="1931692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Markkinointi nuorille ja kouluille</a:t>
            </a:r>
          </a:p>
        </p:txBody>
      </p:sp>
      <p:sp>
        <p:nvSpPr>
          <p:cNvPr id="58" name="Otsikko 12">
            <a:extLst>
              <a:ext uri="{FF2B5EF4-FFF2-40B4-BE49-F238E27FC236}">
                <a16:creationId xmlns:a16="http://schemas.microsoft.com/office/drawing/2014/main" id="{74331B40-4EA9-65F3-513F-C2BC4FD5529A}"/>
              </a:ext>
            </a:extLst>
          </p:cNvPr>
          <p:cNvSpPr txBox="1">
            <a:spLocks/>
          </p:cNvSpPr>
          <p:nvPr/>
        </p:nvSpPr>
        <p:spPr>
          <a:xfrm>
            <a:off x="1829023" y="4895275"/>
            <a:ext cx="2689657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Mainokset infonäytöt, some, Wilma, Imatra sivut</a:t>
            </a:r>
          </a:p>
        </p:txBody>
      </p:sp>
      <p:sp>
        <p:nvSpPr>
          <p:cNvPr id="66" name="Otsikko 12">
            <a:extLst>
              <a:ext uri="{FF2B5EF4-FFF2-40B4-BE49-F238E27FC236}">
                <a16:creationId xmlns:a16="http://schemas.microsoft.com/office/drawing/2014/main" id="{A0C4B6E5-DFA6-D1F4-F530-42D1B885826C}"/>
              </a:ext>
            </a:extLst>
          </p:cNvPr>
          <p:cNvSpPr txBox="1">
            <a:spLocks/>
          </p:cNvSpPr>
          <p:nvPr/>
        </p:nvSpPr>
        <p:spPr>
          <a:xfrm>
            <a:off x="226256" y="2949501"/>
            <a:ext cx="3417136" cy="35360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Toimijoille muistutus raportoinnista ja laskutuksesta</a:t>
            </a:r>
          </a:p>
        </p:txBody>
      </p:sp>
      <p:sp>
        <p:nvSpPr>
          <p:cNvPr id="67" name="Otsikko 12">
            <a:extLst>
              <a:ext uri="{FF2B5EF4-FFF2-40B4-BE49-F238E27FC236}">
                <a16:creationId xmlns:a16="http://schemas.microsoft.com/office/drawing/2014/main" id="{35266795-5638-FAF0-6800-0BD11F0C002C}"/>
              </a:ext>
            </a:extLst>
          </p:cNvPr>
          <p:cNvSpPr txBox="1">
            <a:spLocks/>
          </p:cNvSpPr>
          <p:nvPr/>
        </p:nvSpPr>
        <p:spPr>
          <a:xfrm>
            <a:off x="8940629" y="1402696"/>
            <a:ext cx="1767436" cy="275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Budjetin tarkistusta</a:t>
            </a:r>
          </a:p>
        </p:txBody>
      </p:sp>
      <p:sp>
        <p:nvSpPr>
          <p:cNvPr id="74" name="Otsikko 12">
            <a:extLst>
              <a:ext uri="{FF2B5EF4-FFF2-40B4-BE49-F238E27FC236}">
                <a16:creationId xmlns:a16="http://schemas.microsoft.com/office/drawing/2014/main" id="{04EA54ED-F9AD-40EF-7D89-44B772166490}"/>
              </a:ext>
            </a:extLst>
          </p:cNvPr>
          <p:cNvSpPr txBox="1">
            <a:spLocks/>
          </p:cNvSpPr>
          <p:nvPr/>
        </p:nvSpPr>
        <p:spPr>
          <a:xfrm>
            <a:off x="2091284" y="366400"/>
            <a:ext cx="3968172" cy="3899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Budjetti, raportti palautteen purku syyskaudesta</a:t>
            </a:r>
          </a:p>
        </p:txBody>
      </p:sp>
      <p:sp>
        <p:nvSpPr>
          <p:cNvPr id="76" name="Otsikko 12">
            <a:extLst>
              <a:ext uri="{FF2B5EF4-FFF2-40B4-BE49-F238E27FC236}">
                <a16:creationId xmlns:a16="http://schemas.microsoft.com/office/drawing/2014/main" id="{4C5BD759-A43E-5CC5-4C92-67471A2FCFEC}"/>
              </a:ext>
            </a:extLst>
          </p:cNvPr>
          <p:cNvSpPr txBox="1">
            <a:spLocks/>
          </p:cNvSpPr>
          <p:nvPr/>
        </p:nvSpPr>
        <p:spPr>
          <a:xfrm>
            <a:off x="6086143" y="4796869"/>
            <a:ext cx="1351701" cy="5612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HSM </a:t>
            </a:r>
            <a:r>
              <a:rPr lang="fi-FI" sz="1200" b="1" dirty="0" err="1">
                <a:latin typeface="Raleway" panose="020B0503030101060003" pitchFamily="34" charset="0"/>
              </a:rPr>
              <a:t>koord</a:t>
            </a:r>
            <a:r>
              <a:rPr lang="fi-FI" sz="1200" b="1" dirty="0">
                <a:latin typeface="Raleway" panose="020B0503030101060003" pitchFamily="34" charset="0"/>
              </a:rPr>
              <a:t>.</a:t>
            </a:r>
          </a:p>
        </p:txBody>
      </p:sp>
      <p:sp>
        <p:nvSpPr>
          <p:cNvPr id="78" name="Otsikko 12">
            <a:extLst>
              <a:ext uri="{FF2B5EF4-FFF2-40B4-BE49-F238E27FC236}">
                <a16:creationId xmlns:a16="http://schemas.microsoft.com/office/drawing/2014/main" id="{2980FD26-DF92-8DF1-159E-186C497FA5D3}"/>
              </a:ext>
            </a:extLst>
          </p:cNvPr>
          <p:cNvSpPr txBox="1">
            <a:spLocks/>
          </p:cNvSpPr>
          <p:nvPr/>
        </p:nvSpPr>
        <p:spPr>
          <a:xfrm>
            <a:off x="1386902" y="1294718"/>
            <a:ext cx="3417136" cy="35360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Toimijoille muistutus raportoinnista ja laskutuksesta</a:t>
            </a:r>
          </a:p>
        </p:txBody>
      </p:sp>
      <p:sp>
        <p:nvSpPr>
          <p:cNvPr id="81" name="Otsikko 12">
            <a:extLst>
              <a:ext uri="{FF2B5EF4-FFF2-40B4-BE49-F238E27FC236}">
                <a16:creationId xmlns:a16="http://schemas.microsoft.com/office/drawing/2014/main" id="{7951FFA7-6C1A-D585-09EE-86D428B93D4E}"/>
              </a:ext>
            </a:extLst>
          </p:cNvPr>
          <p:cNvSpPr txBox="1">
            <a:spLocks/>
          </p:cNvSpPr>
          <p:nvPr/>
        </p:nvSpPr>
        <p:spPr>
          <a:xfrm>
            <a:off x="5822016" y="393881"/>
            <a:ext cx="1539639" cy="58186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Mainokset infonäytöt, some, Wilma, Imatra sivut</a:t>
            </a:r>
          </a:p>
        </p:txBody>
      </p:sp>
      <p:sp>
        <p:nvSpPr>
          <p:cNvPr id="82" name="Otsikko 12">
            <a:extLst>
              <a:ext uri="{FF2B5EF4-FFF2-40B4-BE49-F238E27FC236}">
                <a16:creationId xmlns:a16="http://schemas.microsoft.com/office/drawing/2014/main" id="{376AFDF5-CCA2-5D4B-E7B5-0B5E5AB18CE0}"/>
              </a:ext>
            </a:extLst>
          </p:cNvPr>
          <p:cNvSpPr txBox="1">
            <a:spLocks/>
          </p:cNvSpPr>
          <p:nvPr/>
        </p:nvSpPr>
        <p:spPr>
          <a:xfrm>
            <a:off x="5369545" y="2422445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Työajan seuranta</a:t>
            </a:r>
          </a:p>
        </p:txBody>
      </p:sp>
      <p:sp>
        <p:nvSpPr>
          <p:cNvPr id="83" name="Otsikko 12">
            <a:extLst>
              <a:ext uri="{FF2B5EF4-FFF2-40B4-BE49-F238E27FC236}">
                <a16:creationId xmlns:a16="http://schemas.microsoft.com/office/drawing/2014/main" id="{B2197AF7-E3C7-FF70-7907-25DFC90B77F0}"/>
              </a:ext>
            </a:extLst>
          </p:cNvPr>
          <p:cNvSpPr txBox="1">
            <a:spLocks/>
          </p:cNvSpPr>
          <p:nvPr/>
        </p:nvSpPr>
        <p:spPr>
          <a:xfrm>
            <a:off x="5339125" y="4230425"/>
            <a:ext cx="1682545" cy="2243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jatkuva viestittely koulu/toimijat</a:t>
            </a:r>
          </a:p>
        </p:txBody>
      </p:sp>
      <p:sp>
        <p:nvSpPr>
          <p:cNvPr id="84" name="Otsikko 12">
            <a:extLst>
              <a:ext uri="{FF2B5EF4-FFF2-40B4-BE49-F238E27FC236}">
                <a16:creationId xmlns:a16="http://schemas.microsoft.com/office/drawing/2014/main" id="{9F206247-5D78-94C1-1E71-F5C7188ACBB4}"/>
              </a:ext>
            </a:extLst>
          </p:cNvPr>
          <p:cNvSpPr txBox="1">
            <a:spLocks/>
          </p:cNvSpPr>
          <p:nvPr/>
        </p:nvSpPr>
        <p:spPr>
          <a:xfrm>
            <a:off x="2751227" y="953678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Budjetin tarkistusta</a:t>
            </a:r>
          </a:p>
        </p:txBody>
      </p:sp>
      <p:sp>
        <p:nvSpPr>
          <p:cNvPr id="86" name="Otsikko 12">
            <a:extLst>
              <a:ext uri="{FF2B5EF4-FFF2-40B4-BE49-F238E27FC236}">
                <a16:creationId xmlns:a16="http://schemas.microsoft.com/office/drawing/2014/main" id="{C90FF774-A298-3B41-E24D-76F1315C13BD}"/>
              </a:ext>
            </a:extLst>
          </p:cNvPr>
          <p:cNvSpPr txBox="1">
            <a:spLocks/>
          </p:cNvSpPr>
          <p:nvPr/>
        </p:nvSpPr>
        <p:spPr>
          <a:xfrm>
            <a:off x="5667692" y="-52485"/>
            <a:ext cx="1871263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Toiminnat käynnistyy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Käytännön järjestelyjä</a:t>
            </a:r>
          </a:p>
        </p:txBody>
      </p:sp>
      <p:sp>
        <p:nvSpPr>
          <p:cNvPr id="87" name="Otsikko 12">
            <a:extLst>
              <a:ext uri="{FF2B5EF4-FFF2-40B4-BE49-F238E27FC236}">
                <a16:creationId xmlns:a16="http://schemas.microsoft.com/office/drawing/2014/main" id="{2EED8766-2226-4136-8990-AF5D2A7EEDFB}"/>
              </a:ext>
            </a:extLst>
          </p:cNvPr>
          <p:cNvSpPr txBox="1">
            <a:spLocks/>
          </p:cNvSpPr>
          <p:nvPr/>
        </p:nvSpPr>
        <p:spPr>
          <a:xfrm>
            <a:off x="3247839" y="3445339"/>
            <a:ext cx="2689657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Harrastusviikko</a:t>
            </a:r>
          </a:p>
        </p:txBody>
      </p:sp>
      <p:sp>
        <p:nvSpPr>
          <p:cNvPr id="88" name="Otsikko 12">
            <a:extLst>
              <a:ext uri="{FF2B5EF4-FFF2-40B4-BE49-F238E27FC236}">
                <a16:creationId xmlns:a16="http://schemas.microsoft.com/office/drawing/2014/main" id="{C8585EDD-1577-D97B-1F12-A7418F1C5A5B}"/>
              </a:ext>
            </a:extLst>
          </p:cNvPr>
          <p:cNvSpPr txBox="1">
            <a:spLocks/>
          </p:cNvSpPr>
          <p:nvPr/>
        </p:nvSpPr>
        <p:spPr>
          <a:xfrm>
            <a:off x="5993441" y="4351292"/>
            <a:ext cx="2689657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Harrastusviikko?</a:t>
            </a: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89" name="Otsikko 12">
            <a:extLst>
              <a:ext uri="{FF2B5EF4-FFF2-40B4-BE49-F238E27FC236}">
                <a16:creationId xmlns:a16="http://schemas.microsoft.com/office/drawing/2014/main" id="{4A92FFCC-F18B-195F-FBE0-C8D7EE27892C}"/>
              </a:ext>
            </a:extLst>
          </p:cNvPr>
          <p:cNvSpPr txBox="1">
            <a:spLocks/>
          </p:cNvSpPr>
          <p:nvPr/>
        </p:nvSpPr>
        <p:spPr>
          <a:xfrm>
            <a:off x="4883364" y="5617825"/>
            <a:ext cx="1132445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LOMA</a:t>
            </a:r>
          </a:p>
        </p:txBody>
      </p:sp>
      <p:sp>
        <p:nvSpPr>
          <p:cNvPr id="90" name="Otsikko 12">
            <a:extLst>
              <a:ext uri="{FF2B5EF4-FFF2-40B4-BE49-F238E27FC236}">
                <a16:creationId xmlns:a16="http://schemas.microsoft.com/office/drawing/2014/main" id="{E3F6177D-75D9-9FAD-2A3F-F4EE89D05A57}"/>
              </a:ext>
            </a:extLst>
          </p:cNvPr>
          <p:cNvSpPr txBox="1">
            <a:spLocks/>
          </p:cNvSpPr>
          <p:nvPr/>
        </p:nvSpPr>
        <p:spPr>
          <a:xfrm>
            <a:off x="8821546" y="3547309"/>
            <a:ext cx="1749169" cy="372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Budjetin tarkistusta</a:t>
            </a:r>
          </a:p>
        </p:txBody>
      </p:sp>
      <p:sp>
        <p:nvSpPr>
          <p:cNvPr id="91" name="Otsikko 12">
            <a:extLst>
              <a:ext uri="{FF2B5EF4-FFF2-40B4-BE49-F238E27FC236}">
                <a16:creationId xmlns:a16="http://schemas.microsoft.com/office/drawing/2014/main" id="{4D2407B3-74FD-F6BB-F117-0B4D4DBE26D7}"/>
              </a:ext>
            </a:extLst>
          </p:cNvPr>
          <p:cNvSpPr txBox="1">
            <a:spLocks/>
          </p:cNvSpPr>
          <p:nvPr/>
        </p:nvSpPr>
        <p:spPr>
          <a:xfrm>
            <a:off x="1834097" y="3555901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F37149"/>
                </a:solidFill>
              </a:rPr>
              <a:t>Maarit ja Marjatta</a:t>
            </a:r>
          </a:p>
        </p:txBody>
      </p:sp>
      <p:pic>
        <p:nvPicPr>
          <p:cNvPr id="92" name="Kuva 91">
            <a:extLst>
              <a:ext uri="{FF2B5EF4-FFF2-40B4-BE49-F238E27FC236}">
                <a16:creationId xmlns:a16="http://schemas.microsoft.com/office/drawing/2014/main" id="{9084700F-6491-4F73-D344-F3E20C347E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5425" y="4061607"/>
            <a:ext cx="133350" cy="133350"/>
          </a:xfrm>
          <a:prstGeom prst="rect">
            <a:avLst/>
          </a:prstGeom>
        </p:spPr>
      </p:pic>
      <p:sp>
        <p:nvSpPr>
          <p:cNvPr id="93" name="Otsikko 12">
            <a:extLst>
              <a:ext uri="{FF2B5EF4-FFF2-40B4-BE49-F238E27FC236}">
                <a16:creationId xmlns:a16="http://schemas.microsoft.com/office/drawing/2014/main" id="{094D2EBA-0C87-81EF-5867-58A687B150AF}"/>
              </a:ext>
            </a:extLst>
          </p:cNvPr>
          <p:cNvSpPr txBox="1">
            <a:spLocks/>
          </p:cNvSpPr>
          <p:nvPr/>
        </p:nvSpPr>
        <p:spPr>
          <a:xfrm>
            <a:off x="3469672" y="1624257"/>
            <a:ext cx="3968172" cy="3899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Harrastekysely</a:t>
            </a: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5CC28737-E5E1-BDBC-FD3C-705976910FDB}"/>
              </a:ext>
            </a:extLst>
          </p:cNvPr>
          <p:cNvSpPr txBox="1"/>
          <p:nvPr/>
        </p:nvSpPr>
        <p:spPr>
          <a:xfrm>
            <a:off x="3643392" y="632644"/>
            <a:ext cx="2385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solidFill>
                  <a:srgbClr val="F26C43"/>
                </a:solidFill>
                <a:latin typeface="Raleway" panose="020B0503030101060003" pitchFamily="34" charset="0"/>
              </a:rPr>
              <a:t>Sopimusten allekirjoitukset</a:t>
            </a:r>
          </a:p>
          <a:p>
            <a:r>
              <a:rPr lang="fi-FI" sz="1200" b="1" dirty="0">
                <a:solidFill>
                  <a:srgbClr val="F26C43"/>
                </a:solidFill>
                <a:latin typeface="Raleway" panose="020B0503030101060003" pitchFamily="34" charset="0"/>
              </a:rPr>
              <a:t>Aikataulut vahvistettava</a:t>
            </a:r>
          </a:p>
        </p:txBody>
      </p:sp>
      <p:sp>
        <p:nvSpPr>
          <p:cNvPr id="95" name="Otsikko 12">
            <a:extLst>
              <a:ext uri="{FF2B5EF4-FFF2-40B4-BE49-F238E27FC236}">
                <a16:creationId xmlns:a16="http://schemas.microsoft.com/office/drawing/2014/main" id="{0EBBA00E-6AFA-7C58-1531-E38DE09381E8}"/>
              </a:ext>
            </a:extLst>
          </p:cNvPr>
          <p:cNvSpPr txBox="1">
            <a:spLocks/>
          </p:cNvSpPr>
          <p:nvPr/>
        </p:nvSpPr>
        <p:spPr>
          <a:xfrm>
            <a:off x="8963563" y="900081"/>
            <a:ext cx="2639388" cy="44632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highlight>
                  <a:srgbClr val="F37149"/>
                </a:highlight>
                <a:latin typeface="Raleway" panose="020B0503030101060003" pitchFamily="34" charset="0"/>
              </a:rPr>
              <a:t>Uuden hakemuksen  budjetti Maarit</a:t>
            </a:r>
          </a:p>
        </p:txBody>
      </p:sp>
      <p:sp>
        <p:nvSpPr>
          <p:cNvPr id="96" name="Otsikko 12">
            <a:extLst>
              <a:ext uri="{FF2B5EF4-FFF2-40B4-BE49-F238E27FC236}">
                <a16:creationId xmlns:a16="http://schemas.microsoft.com/office/drawing/2014/main" id="{837312A7-E159-DF46-9ACD-D025E0D5C2B6}"/>
              </a:ext>
            </a:extLst>
          </p:cNvPr>
          <p:cNvSpPr txBox="1">
            <a:spLocks/>
          </p:cNvSpPr>
          <p:nvPr/>
        </p:nvSpPr>
        <p:spPr>
          <a:xfrm>
            <a:off x="283239" y="5167912"/>
            <a:ext cx="2032236" cy="805622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Syksyn aikataulut vahvistettu</a:t>
            </a:r>
          </a:p>
          <a:p>
            <a:r>
              <a:rPr lang="fi-FI" sz="1200" b="1" dirty="0">
                <a:latin typeface="Raleway" panose="020B0503030101060003" pitchFamily="34" charset="0"/>
              </a:rPr>
              <a:t>Uudet sopimukset allekirjoitettu</a:t>
            </a: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101" name="Tekstiruutu 100">
            <a:extLst>
              <a:ext uri="{FF2B5EF4-FFF2-40B4-BE49-F238E27FC236}">
                <a16:creationId xmlns:a16="http://schemas.microsoft.com/office/drawing/2014/main" id="{7CDE321C-957D-4E1B-F8F1-948C211CCA92}"/>
              </a:ext>
            </a:extLst>
          </p:cNvPr>
          <p:cNvSpPr txBox="1"/>
          <p:nvPr/>
        </p:nvSpPr>
        <p:spPr>
          <a:xfrm>
            <a:off x="7134187" y="4036614"/>
            <a:ext cx="70349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100" b="1" dirty="0">
                <a:latin typeface="Raleway" panose="020B0503030101060003" pitchFamily="34" charset="0"/>
              </a:rPr>
              <a:t>Syksyn</a:t>
            </a:r>
          </a:p>
          <a:p>
            <a:r>
              <a:rPr lang="fi-FI" sz="1100" b="1" dirty="0">
                <a:latin typeface="Raleway" panose="020B0503030101060003" pitchFamily="34" charset="0"/>
              </a:rPr>
              <a:t>toimijat</a:t>
            </a:r>
          </a:p>
        </p:txBody>
      </p:sp>
      <p:sp>
        <p:nvSpPr>
          <p:cNvPr id="103" name="Tekstiruutu 102">
            <a:extLst>
              <a:ext uri="{FF2B5EF4-FFF2-40B4-BE49-F238E27FC236}">
                <a16:creationId xmlns:a16="http://schemas.microsoft.com/office/drawing/2014/main" id="{63E5B0D4-2C48-EC2C-E9D2-5D599A38CA0B}"/>
              </a:ext>
            </a:extLst>
          </p:cNvPr>
          <p:cNvSpPr txBox="1"/>
          <p:nvPr/>
        </p:nvSpPr>
        <p:spPr>
          <a:xfrm>
            <a:off x="5045701" y="2067895"/>
            <a:ext cx="8077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100" b="1" dirty="0">
                <a:latin typeface="Raleway" panose="020B0503030101060003" pitchFamily="34" charset="0"/>
              </a:rPr>
              <a:t>Kevään</a:t>
            </a:r>
          </a:p>
          <a:p>
            <a:r>
              <a:rPr lang="fi-FI" sz="1100" b="1" dirty="0">
                <a:latin typeface="Raleway" panose="020B0503030101060003" pitchFamily="34" charset="0"/>
              </a:rPr>
              <a:t>toimijat</a:t>
            </a:r>
          </a:p>
        </p:txBody>
      </p:sp>
      <p:sp>
        <p:nvSpPr>
          <p:cNvPr id="110" name="Otsikko 12">
            <a:extLst>
              <a:ext uri="{FF2B5EF4-FFF2-40B4-BE49-F238E27FC236}">
                <a16:creationId xmlns:a16="http://schemas.microsoft.com/office/drawing/2014/main" id="{29B5A2EE-7296-826C-CA81-73C949BE70B3}"/>
              </a:ext>
            </a:extLst>
          </p:cNvPr>
          <p:cNvSpPr txBox="1">
            <a:spLocks/>
          </p:cNvSpPr>
          <p:nvPr/>
        </p:nvSpPr>
        <p:spPr>
          <a:xfrm>
            <a:off x="8582376" y="1608696"/>
            <a:ext cx="2330976" cy="3115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1200" b="1" dirty="0">
                <a:solidFill>
                  <a:srgbClr val="000000"/>
                </a:solidFill>
              </a:rPr>
              <a:t>Uusi hakemus valmis lähetettäväksi</a:t>
            </a:r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8DD53318-8431-D186-EF73-E17D233F14E9}"/>
              </a:ext>
            </a:extLst>
          </p:cNvPr>
          <p:cNvSpPr txBox="1">
            <a:spLocks/>
          </p:cNvSpPr>
          <p:nvPr/>
        </p:nvSpPr>
        <p:spPr>
          <a:xfrm>
            <a:off x="8769179" y="2665492"/>
            <a:ext cx="1736370" cy="89202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1200" b="1" dirty="0">
              <a:latin typeface="Raleway" panose="020B0503030101060003" pitchFamily="34" charset="0"/>
            </a:endParaRPr>
          </a:p>
          <a:p>
            <a:endParaRPr lang="fi-FI" sz="1200" b="1" dirty="0">
              <a:latin typeface="Raleway" panose="020B0503030101060003" pitchFamily="34" charset="0"/>
            </a:endParaRP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B3D22EB2-1BE1-61EC-B944-7DEFC75B68EF}"/>
              </a:ext>
            </a:extLst>
          </p:cNvPr>
          <p:cNvSpPr txBox="1"/>
          <p:nvPr/>
        </p:nvSpPr>
        <p:spPr>
          <a:xfrm>
            <a:off x="10485797" y="3019640"/>
            <a:ext cx="1431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Koulut/Rehtorit</a:t>
            </a:r>
          </a:p>
        </p:txBody>
      </p:sp>
      <p:sp>
        <p:nvSpPr>
          <p:cNvPr id="43" name="Tekstiruutu 42">
            <a:extLst>
              <a:ext uri="{FF2B5EF4-FFF2-40B4-BE49-F238E27FC236}">
                <a16:creationId xmlns:a16="http://schemas.microsoft.com/office/drawing/2014/main" id="{F910CC2E-F10D-BD5F-C885-096E9A8F19DD}"/>
              </a:ext>
            </a:extLst>
          </p:cNvPr>
          <p:cNvSpPr txBox="1"/>
          <p:nvPr/>
        </p:nvSpPr>
        <p:spPr>
          <a:xfrm>
            <a:off x="839460" y="2012888"/>
            <a:ext cx="14052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Koulut/Rehtorit</a:t>
            </a:r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A7412771-7CAA-5054-83DD-9F4B13CC3C20}"/>
              </a:ext>
            </a:extLst>
          </p:cNvPr>
          <p:cNvSpPr txBox="1"/>
          <p:nvPr/>
        </p:nvSpPr>
        <p:spPr>
          <a:xfrm>
            <a:off x="490328" y="2516133"/>
            <a:ext cx="19244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 err="1">
                <a:latin typeface="Raleway" panose="020B0503030101060003" pitchFamily="34" charset="0"/>
              </a:rPr>
              <a:t>LaPa</a:t>
            </a:r>
            <a:r>
              <a:rPr lang="fi-FI" sz="1200" b="1" dirty="0">
                <a:latin typeface="Raleway" panose="020B0503030101060003" pitchFamily="34" charset="0"/>
              </a:rPr>
              <a:t>/</a:t>
            </a:r>
            <a:r>
              <a:rPr lang="fi-FI" sz="1200" b="1" dirty="0" err="1">
                <a:latin typeface="Raleway" panose="020B0503030101060003" pitchFamily="34" charset="0"/>
              </a:rPr>
              <a:t>NuVA</a:t>
            </a:r>
            <a:r>
              <a:rPr lang="fi-FI" sz="1200" b="1" dirty="0">
                <a:latin typeface="Raleway" panose="020B0503030101060003" pitchFamily="34" charset="0"/>
              </a:rPr>
              <a:t>/</a:t>
            </a:r>
            <a:r>
              <a:rPr lang="fi-FI" sz="1200" b="1" dirty="0" err="1">
                <a:latin typeface="Raleway" panose="020B0503030101060003" pitchFamily="34" charset="0"/>
              </a:rPr>
              <a:t>opp.kunn</a:t>
            </a:r>
            <a:r>
              <a:rPr lang="fi-FI" sz="1200" b="1" dirty="0">
                <a:latin typeface="Raleway" panose="020B0503030101060003" pitchFamily="34" charset="0"/>
              </a:rPr>
              <a:t>.</a:t>
            </a:r>
          </a:p>
        </p:txBody>
      </p:sp>
      <p:sp>
        <p:nvSpPr>
          <p:cNvPr id="55" name="Tekstiruutu 54">
            <a:extLst>
              <a:ext uri="{FF2B5EF4-FFF2-40B4-BE49-F238E27FC236}">
                <a16:creationId xmlns:a16="http://schemas.microsoft.com/office/drawing/2014/main" id="{73A1B951-5BBB-9422-B616-7527FCC37A5F}"/>
              </a:ext>
            </a:extLst>
          </p:cNvPr>
          <p:cNvSpPr txBox="1"/>
          <p:nvPr/>
        </p:nvSpPr>
        <p:spPr>
          <a:xfrm>
            <a:off x="7361655" y="3648381"/>
            <a:ext cx="131353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HSM OHR</a:t>
            </a:r>
          </a:p>
        </p:txBody>
      </p:sp>
      <p:sp>
        <p:nvSpPr>
          <p:cNvPr id="60" name="Tekstiruutu 59">
            <a:extLst>
              <a:ext uri="{FF2B5EF4-FFF2-40B4-BE49-F238E27FC236}">
                <a16:creationId xmlns:a16="http://schemas.microsoft.com/office/drawing/2014/main" id="{E116742D-F602-7F10-56EF-9FDF89C76A15}"/>
              </a:ext>
            </a:extLst>
          </p:cNvPr>
          <p:cNvSpPr txBox="1"/>
          <p:nvPr/>
        </p:nvSpPr>
        <p:spPr>
          <a:xfrm>
            <a:off x="3817653" y="2950229"/>
            <a:ext cx="125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HSM OHR</a:t>
            </a:r>
          </a:p>
        </p:txBody>
      </p:sp>
      <p:sp>
        <p:nvSpPr>
          <p:cNvPr id="63" name="Tekstiruutu 62">
            <a:extLst>
              <a:ext uri="{FF2B5EF4-FFF2-40B4-BE49-F238E27FC236}">
                <a16:creationId xmlns:a16="http://schemas.microsoft.com/office/drawing/2014/main" id="{A564ED5A-7D83-6E8C-741D-9E814231B7C1}"/>
              </a:ext>
            </a:extLst>
          </p:cNvPr>
          <p:cNvSpPr txBox="1"/>
          <p:nvPr/>
        </p:nvSpPr>
        <p:spPr>
          <a:xfrm>
            <a:off x="7156699" y="2798332"/>
            <a:ext cx="12520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HSM </a:t>
            </a:r>
            <a:r>
              <a:rPr lang="fi-FI" sz="1200" b="1" dirty="0" err="1">
                <a:latin typeface="Raleway" panose="020B0503030101060003" pitchFamily="34" charset="0"/>
              </a:rPr>
              <a:t>koordin</a:t>
            </a:r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65" name="Otsikko 12">
            <a:extLst>
              <a:ext uri="{FF2B5EF4-FFF2-40B4-BE49-F238E27FC236}">
                <a16:creationId xmlns:a16="http://schemas.microsoft.com/office/drawing/2014/main" id="{7154C98D-E278-BFC8-D1AF-AA958F7C8967}"/>
              </a:ext>
            </a:extLst>
          </p:cNvPr>
          <p:cNvSpPr txBox="1">
            <a:spLocks/>
          </p:cNvSpPr>
          <p:nvPr/>
        </p:nvSpPr>
        <p:spPr>
          <a:xfrm>
            <a:off x="3643393" y="4125284"/>
            <a:ext cx="1551944" cy="55999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200" b="1" dirty="0">
                <a:latin typeface="Raleway" panose="020B0503030101060003" pitchFamily="34" charset="0"/>
              </a:rPr>
              <a:t>HSM </a:t>
            </a:r>
            <a:r>
              <a:rPr lang="fi-FI" sz="1200" b="1" dirty="0" err="1">
                <a:latin typeface="Raleway" panose="020B0503030101060003" pitchFamily="34" charset="0"/>
              </a:rPr>
              <a:t>Koord</a:t>
            </a:r>
            <a:r>
              <a:rPr lang="fi-FI" sz="1200" b="1" dirty="0">
                <a:latin typeface="Raleway" panose="020B0503030101060003" pitchFamily="34" charset="0"/>
              </a:rPr>
              <a:t>.</a:t>
            </a:r>
          </a:p>
          <a:p>
            <a:endParaRPr lang="fi-FI" sz="1200" b="1" dirty="0">
              <a:latin typeface="Raleway" panose="020B0503030101060003" pitchFamily="34" charset="0"/>
            </a:endParaRP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00CBF2E4-A2A1-3ED4-69C8-3C9DD124B7C6}"/>
              </a:ext>
            </a:extLst>
          </p:cNvPr>
          <p:cNvSpPr txBox="1"/>
          <p:nvPr/>
        </p:nvSpPr>
        <p:spPr>
          <a:xfrm>
            <a:off x="4252827" y="1925540"/>
            <a:ext cx="119675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b="1" dirty="0">
                <a:latin typeface="Raleway" panose="020B0503030101060003" pitchFamily="34" charset="0"/>
              </a:rPr>
              <a:t>HSM </a:t>
            </a:r>
            <a:r>
              <a:rPr lang="fi-FI" sz="1200" b="1" dirty="0" err="1">
                <a:latin typeface="Raleway" panose="020B0503030101060003" pitchFamily="34" charset="0"/>
              </a:rPr>
              <a:t>koord</a:t>
            </a:r>
            <a:endParaRPr lang="fi-FI" sz="1200" dirty="0"/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A2893F69-CDBD-8FB6-6EE6-3AD3BEEBFBD6}"/>
              </a:ext>
            </a:extLst>
          </p:cNvPr>
          <p:cNvSpPr txBox="1"/>
          <p:nvPr/>
        </p:nvSpPr>
        <p:spPr>
          <a:xfrm>
            <a:off x="4932730" y="2690242"/>
            <a:ext cx="23835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b="1" dirty="0">
                <a:latin typeface="Raleway" panose="020B0503030101060003" pitchFamily="34" charset="0"/>
              </a:rPr>
              <a:t>Kokoaikainen </a:t>
            </a:r>
            <a:r>
              <a:rPr lang="fi-FI" b="1" dirty="0" err="1">
                <a:latin typeface="Raleway" panose="020B0503030101060003" pitchFamily="34" charset="0"/>
              </a:rPr>
              <a:t>Rekry</a:t>
            </a:r>
            <a:endParaRPr lang="fi-FI" sz="1800" b="1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6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matra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CB84C7CE9CD044B886E36C68736CF08" ma:contentTypeVersion="12" ma:contentTypeDescription="Luo uusi asiakirja." ma:contentTypeScope="" ma:versionID="f92105f6d2a7c8d66604ea63d247204e">
  <xsd:schema xmlns:xsd="http://www.w3.org/2001/XMLSchema" xmlns:xs="http://www.w3.org/2001/XMLSchema" xmlns:p="http://schemas.microsoft.com/office/2006/metadata/properties" xmlns:ns2="dd31c4bf-662c-498c-a302-4c9be2d6025f" xmlns:ns3="597e6083-93e3-4cfb-abc8-a5d4babc44a5" targetNamespace="http://schemas.microsoft.com/office/2006/metadata/properties" ma:root="true" ma:fieldsID="7318683da782ab721790c2b19f86d197" ns2:_="" ns3:_="">
    <xsd:import namespace="dd31c4bf-662c-498c-a302-4c9be2d6025f"/>
    <xsd:import namespace="597e6083-93e3-4cfb-abc8-a5d4babc44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31c4bf-662c-498c-a302-4c9be2d602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Kuvien tunnisteet" ma:readOnly="false" ma:fieldId="{5cf76f15-5ced-4ddc-b409-7134ff3c332f}" ma:taxonomyMulti="true" ma:sspId="e9c048e0-b0e2-47cc-85cd-f7a3e9d08f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e6083-93e3-4cfb-abc8-a5d4babc44a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b7cbc95-e7d7-4dbb-a708-90154766979c}" ma:internalName="TaxCatchAll" ma:showField="CatchAllData" ma:web="597e6083-93e3-4cfb-abc8-a5d4babc44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7e6083-93e3-4cfb-abc8-a5d4babc44a5" xsi:nil="true"/>
    <lcf76f155ced4ddcb4097134ff3c332f xmlns="dd31c4bf-662c-498c-a302-4c9be2d6025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B00A97-77A4-4AC9-AD62-3A2E3D6D2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31c4bf-662c-498c-a302-4c9be2d6025f"/>
    <ds:schemaRef ds:uri="597e6083-93e3-4cfb-abc8-a5d4babc44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4E25A8-D9F1-420C-AD32-B4A5E2EA6F02}">
  <ds:schemaRefs>
    <ds:schemaRef ds:uri="http://schemas.microsoft.com/office/2006/documentManagement/types"/>
    <ds:schemaRef ds:uri="http://purl.org/dc/terms/"/>
    <ds:schemaRef ds:uri="597e6083-93e3-4cfb-abc8-a5d4babc44a5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d31c4bf-662c-498c-a302-4c9be2d6025f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5F19C71-FF8D-4BD0-8C6E-FDDA2FC8DA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252</Words>
  <Application>Microsoft Office PowerPoint</Application>
  <PresentationFormat>Laajakuva</PresentationFormat>
  <Paragraphs>78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raleway</vt:lpstr>
      <vt:lpstr>raleway</vt:lpstr>
      <vt:lpstr>Office-teema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Vartiainen Tarja (OPH)</dc:creator>
  <cp:lastModifiedBy>Vartiainen Tarja (OPH)</cp:lastModifiedBy>
  <cp:revision>4</cp:revision>
  <dcterms:created xsi:type="dcterms:W3CDTF">2024-02-27T10:11:57Z</dcterms:created>
  <dcterms:modified xsi:type="dcterms:W3CDTF">2024-03-04T10:07:25Z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0x0101005CB84C7CE9CD044B886E36C68736CF08</vt:lpwstr>
  </property>
  <property fmtid="{D5CDD505-2E9C-101B-9397-08002B2CF9AE}" pid="3" name="MediaServiceImageTags">
    <vt:lpwstr/>
  </property>
</Properties>
</file>