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5" r:id="rId3"/>
    <p:sldId id="266" r:id="rId4"/>
    <p:sldId id="257" r:id="rId5"/>
    <p:sldId id="258" r:id="rId6"/>
    <p:sldId id="260" r:id="rId7"/>
    <p:sldId id="259" r:id="rId8"/>
    <p:sldId id="268" r:id="rId9"/>
    <p:sldId id="262" r:id="rId10"/>
    <p:sldId id="264" r:id="rId11"/>
    <p:sldId id="269" r:id="rId12"/>
    <p:sldId id="267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A0864-DB47-4DAB-84E2-7AC9E08EAF9E}" type="datetimeFigureOut">
              <a:rPr lang="fi-FI" smtClean="0"/>
              <a:t>24.1.2024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16859-0AA1-4DB1-855A-5E8DD333AFB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9786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A36B2-6C3B-6A8A-FD81-A05D19EF8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3E2E1F-6CF0-5C30-EC44-73AC3802A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50E38-7371-65C3-9224-DE2097AFE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F7C3-0BBF-4F5F-917B-A7419F92379D}" type="datetime1">
              <a:rPr lang="fi-FI" smtClean="0"/>
              <a:t>24.1.2024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E46C5-A3AB-AE4C-3D43-B2DB70356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Inkeri Ruokonen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536AE-B2CC-7A98-2D45-4010D5C70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15A7-BAC1-4055-9B21-2F40CD9772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687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3DC14-7F07-02D4-7C21-C7A67368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EC6B65-42CF-B631-D0F6-70D2BFCBF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3D13-81AA-933F-3357-0E9F761A1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DCA1-F5F5-45D4-95C4-CA8C269F98D7}" type="datetime1">
              <a:rPr lang="fi-FI" smtClean="0"/>
              <a:t>24.1.2024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FEAF-0236-8713-CD0E-91B6BA158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Inkeri Ruokonen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C4B02-1B9B-9643-523C-937F26D6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15A7-BAC1-4055-9B21-2F40CD9772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758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5C1EC-EEDD-AD70-B788-E902EBBA06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B9F5D-47A4-72EB-6277-4BEDB8AD0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DE3E6-98E6-EA06-656A-CAAE08F52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460B-339F-431E-B706-8AF0C6668541}" type="datetime1">
              <a:rPr lang="fi-FI" smtClean="0"/>
              <a:t>24.1.2024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6095-C98A-4CF4-6A48-0BF8B3ED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Inkeri Ruokonen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EBD61-A844-35A1-40DC-28F68B2D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15A7-BAC1-4055-9B21-2F40CD9772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8978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CC691-C1F7-2E1C-928E-43DF3A37F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191C1-6EBE-1A41-CE06-9CF082CD8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58725-1367-7DB3-75E4-9D4A2E776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9EEC7-E09D-4279-B4D0-B57EFD1D154D}" type="datetime1">
              <a:rPr lang="fi-FI" smtClean="0"/>
              <a:t>24.1.2024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EC0AC-3D75-94D9-9219-25A6D61CC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Inkeri Ruokonen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6C9CF-9441-4807-208E-C198294F8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15A7-BAC1-4055-9B21-2F40CD9772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032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1AA7-2457-5375-A82C-1FD067C8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A0197-8A47-248F-3153-E4E3EAA13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FE262-B573-3A47-4785-E80D5403B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EDB1-91E3-4947-A40E-06EEA866F2B8}" type="datetime1">
              <a:rPr lang="fi-FI" smtClean="0"/>
              <a:t>24.1.2024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C56FE-7A7D-BC76-527F-B71482959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Inkeri Ruokonen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DA9DB-98AA-EC44-5BF5-FFDFABCA7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15A7-BAC1-4055-9B21-2F40CD9772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7685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14367-E734-5BBC-6960-87E2E501C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09E21-A6A9-191F-F565-C3A7FD4AA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F7B2F-952C-05F7-1B9C-7CF88F4C9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0EF57-0F3B-A002-CAED-1414D98B7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043A-88C2-4DC4-8CE8-C8E61E3C9672}" type="datetime1">
              <a:rPr lang="fi-FI" smtClean="0"/>
              <a:t>24.1.2024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92874-16A8-984F-4B03-9C77DE218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Inkeri Ruokonen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A7A99-46B3-48B4-5144-8485CF7A2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15A7-BAC1-4055-9B21-2F40CD9772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4727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AA17-2120-941C-5C25-F9E697B33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AB3D3-153E-27BB-8AC5-453218EB7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3DD9C0-36BC-EC4F-D63A-F927CADB3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9C1E6-1FE8-6E55-D782-5553BA1BF7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33B461-9193-EB19-52B6-108D0129A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73F4B1-20B1-7639-7147-BFFD9D93E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52355-C071-4722-B082-0A3014B65F34}" type="datetime1">
              <a:rPr lang="fi-FI" smtClean="0"/>
              <a:t>24.1.2024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B0DA76-E2BD-027B-AD47-E1E93506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Inkeri Ruokonen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32293D-A295-0A19-78B2-12141F5A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15A7-BAC1-4055-9B21-2F40CD9772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1704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2C17-7794-7B04-857C-47B4C9BE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A9CEB-7E25-568A-27A3-0EFFC4EF8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6CFE-4D1D-4FA0-9AE2-5BA9D4695095}" type="datetime1">
              <a:rPr lang="fi-FI" smtClean="0"/>
              <a:t>24.1.2024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556722-BF3C-14E7-9BD5-F08ADD490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Inkeri Ruokonen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4230D-2B28-1173-2DE8-DC997668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15A7-BAC1-4055-9B21-2F40CD9772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995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1737D5-15CF-0CD1-06B2-68B38CE19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AD40-E2E0-4495-8928-F0FFFBFA3FB0}" type="datetime1">
              <a:rPr lang="fi-FI" smtClean="0"/>
              <a:t>24.1.2024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229BC4-3B94-5BB0-1AAE-4E57D63B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Inkeri Ruokonen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72F72-A9A3-AA34-E9C1-EEDB9714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15A7-BAC1-4055-9B21-2F40CD9772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4453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ABD26-CB57-A1BB-E7B6-575A56F7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534DC-6A40-F2DB-1BB4-3786B19C3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6F7CF-5774-0343-2182-6024C41CB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5ECE0-8F8E-41D7-8588-888BA55B2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39E4-7F32-4751-BD84-34012898F63C}" type="datetime1">
              <a:rPr lang="fi-FI" smtClean="0"/>
              <a:t>24.1.2024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46624-D4A5-4282-A5AC-FE385593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Inkeri Ruokonen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9E42C-FD41-C015-6003-D11C38662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15A7-BAC1-4055-9B21-2F40CD9772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040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E1017-EE7D-95B6-89F7-B2A14BFAD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4F6798-C781-47FC-067C-D0B460CD81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92087-54AB-F8C2-3685-CE44DDD60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BE662-61F7-B34A-FFEF-4B199E99E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CF2C-D9E4-4EBB-B2AF-2DA95F645CC0}" type="datetime1">
              <a:rPr lang="fi-FI" smtClean="0"/>
              <a:t>24.1.2024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C6D81-286D-A182-C1F4-74BCF13A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Inkeri Ruokonen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B867D-29B9-3646-3E92-B5A4D54F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15A7-BAC1-4055-9B21-2F40CD9772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783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F9385-8F87-9439-C7BE-CF80FA32B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B3752-45EF-E370-7BFB-915077E20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1BD72-0541-0817-32DC-FC7F5A69F1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4F7A3-5001-46E0-84B7-81A3B3EC1BB1}" type="datetime1">
              <a:rPr lang="fi-FI" smtClean="0"/>
              <a:t>24.1.2024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FA1B0-38D9-DA40-88D0-478736D18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Inkeri Ruokonen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A6B9D-FD04-5EC6-3AA3-36BD502EA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C15A7-BAC1-4055-9B21-2F40CD9772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155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arts.fi/projektit/pedagogisen-toiminnan-perusteet-lasten-ja-nuorten-harrastustoiminnassa/#koulutukset-syksylla-2023-ja-ilmoittautumine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oe.fi/#/materiaali/2462" TargetMode="External"/><Relationship Id="rId2" Type="http://schemas.openxmlformats.org/officeDocument/2006/relationships/hyperlink" Target="https://taju.uniarts.f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arts.fi/projektit/pedagogisen-toiminnan-perusteet-lasten-ja-nuorten-harrastustoiminnassa/" TargetMode="External"/><Relationship Id="rId2" Type="http://schemas.openxmlformats.org/officeDocument/2006/relationships/hyperlink" Target="https://www.lyyti.fi/reg/Ilmoittautuminen_kevaan_2024_kursseille_Pedagogisen_toiminnan_perusteet_lasten_ja_nuorten_harrastustoiminnassa_8385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oe.fi/#/materiaali/2462" TargetMode="External"/><Relationship Id="rId2" Type="http://schemas.openxmlformats.org/officeDocument/2006/relationships/hyperlink" Target="https://www.uniarts.fi/projektit/pedagogisen-toiminnan-perusteet-lasten-ja-nuorten-harrastustoiminnass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taju.uniarts.fi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aoe.fi/#/materiaali/246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55BC00-D9EE-9531-78C5-725757436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3988" y="393193"/>
            <a:ext cx="6707084" cy="3742389"/>
          </a:xfrm>
        </p:spPr>
        <p:txBody>
          <a:bodyPr>
            <a:normAutofit fontScale="90000"/>
          </a:bodyPr>
          <a:lstStyle/>
          <a:p>
            <a:pPr algn="l"/>
            <a:r>
              <a:rPr lang="fi-FI" sz="3600" b="1" kern="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Harrastusten ohjaajien ja valmentajien pedagogisen osaamisen lisääminen</a:t>
            </a:r>
            <a:br>
              <a:rPr lang="fi-FI" sz="2200" kern="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i-FI" sz="2200" kern="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200" kern="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projektipäällikkö Sirke Pekkilä, Taideyliopisto, Avoin kampus</a:t>
            </a:r>
            <a:br>
              <a:rPr lang="fi-FI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i-FI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000" dirty="0"/>
              <a:t>Neljä valtakunnallista koulutusta / Pedagogisen toiminnan perusteet lasten ja nuorten harrastustoiminnassa 2023-2024</a:t>
            </a:r>
            <a:br>
              <a:rPr lang="fi-FI" sz="2000" dirty="0"/>
            </a:br>
            <a:r>
              <a:rPr lang="fi-FI" sz="2000" dirty="0"/>
              <a:t>- Aiemmat pilottikoulutukset 2022-kevät 2023: kolme koulutusta</a:t>
            </a:r>
            <a:br>
              <a:rPr lang="fi-FI" sz="2000" dirty="0"/>
            </a:br>
            <a:r>
              <a:rPr lang="fi-FI" sz="2000" dirty="0"/>
              <a:t>- Kaikkiaan 7 valtakunnallista koulutusta, tammikuuhun 2024 mennessä yht. 509 osallistujaa </a:t>
            </a:r>
            <a:br>
              <a:rPr lang="fi-FI" sz="2000" dirty="0"/>
            </a:br>
            <a:r>
              <a:rPr lang="fi-FI" sz="2000" dirty="0"/>
              <a:t>- Pedagogiset aamukahvit</a:t>
            </a:r>
            <a:br>
              <a:rPr lang="fi-FI" sz="2000" dirty="0"/>
            </a:br>
            <a:r>
              <a:rPr lang="fi-FI" sz="2000" dirty="0"/>
              <a:t>- Laivaseminaari</a:t>
            </a:r>
            <a:br>
              <a:rPr lang="fi-FI" sz="2000" dirty="0"/>
            </a:br>
            <a:r>
              <a:rPr lang="fi-FI" sz="2000" dirty="0"/>
              <a:t>- Julkaisu ja materiaalit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EC019-AF5E-E1C9-09AD-8478D9177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213294"/>
            <a:ext cx="4087368" cy="4036275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9B31CF-FF39-5C0B-25EF-FD346E90574D}"/>
              </a:ext>
            </a:extLst>
          </p:cNvPr>
          <p:cNvSpPr txBox="1"/>
          <p:nvPr/>
        </p:nvSpPr>
        <p:spPr>
          <a:xfrm>
            <a:off x="307657" y="5242363"/>
            <a:ext cx="11576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u="sng" dirty="0">
                <a:hlinkClick r:id="rId3"/>
              </a:rPr>
              <a:t>Koulutusten nettisivu:</a:t>
            </a:r>
          </a:p>
          <a:p>
            <a:r>
              <a:rPr lang="fi-FI" sz="2000" dirty="0">
                <a:hlinkClick r:id="rId3"/>
              </a:rPr>
              <a:t>https://www.uniarts.fi/projektit/pedagogisen-toiminnan-perusteet-lasten-ja-nuorten-harrastustoiminnassa/#koulutukset-syksylla-2023-ja-ilmoittautuminen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896061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CA8753-EDC1-277E-3DA2-3CAF2A4AA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 b="1"/>
              <a:t>Hankkeen julkaisu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04AE2-D8A7-CC7A-938A-12618F094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659732"/>
          </a:xfrm>
        </p:spPr>
        <p:txBody>
          <a:bodyPr>
            <a:normAutofit fontScale="92500"/>
          </a:bodyPr>
          <a:lstStyle/>
          <a:p>
            <a:r>
              <a:rPr lang="fi-FI" sz="2200" dirty="0"/>
              <a:t>Kirjoittajakutsut kurssilaisille syys-lokakuussa</a:t>
            </a:r>
          </a:p>
          <a:p>
            <a:r>
              <a:rPr lang="fi-FI" sz="2200" dirty="0"/>
              <a:t>Artikkeleiden keräys aika: lokakuusta 2023 tammikuun loppuun 2024</a:t>
            </a:r>
          </a:p>
          <a:p>
            <a:r>
              <a:rPr lang="fi-FI" sz="2200" dirty="0"/>
              <a:t>Toimitustyö: maaliskuu-huhtikuu</a:t>
            </a:r>
          </a:p>
          <a:p>
            <a:r>
              <a:rPr lang="fi-FI" sz="2200" dirty="0" err="1"/>
              <a:t>Julkkarit</a:t>
            </a:r>
            <a:r>
              <a:rPr lang="fi-FI" sz="2200" dirty="0"/>
              <a:t> Laivaseminaarissa toukokuussa</a:t>
            </a:r>
          </a:p>
          <a:p>
            <a:r>
              <a:rPr lang="fi-FI" sz="2200" dirty="0"/>
              <a:t>Avoin E-julkaisu saatavissa:</a:t>
            </a:r>
          </a:p>
          <a:p>
            <a:pPr marL="0" indent="0">
              <a:buNone/>
            </a:pPr>
            <a:r>
              <a:rPr lang="fi-FI" sz="2200" dirty="0">
                <a:hlinkClick r:id="rId2"/>
              </a:rPr>
              <a:t>https://taju.uniarts.fi</a:t>
            </a:r>
            <a:br>
              <a:rPr lang="fi-FI" sz="2400" b="1" dirty="0">
                <a:latin typeface="+mn-lt"/>
              </a:rPr>
            </a:br>
            <a:r>
              <a:rPr lang="fi-FI" sz="2400" dirty="0">
                <a:latin typeface="+mn-lt"/>
                <a:hlinkClick r:id="rId3"/>
              </a:rPr>
              <a:t>https://aoe.fi/#/materiaali/2462</a:t>
            </a:r>
            <a:endParaRPr lang="fi-FI" sz="2400" dirty="0">
              <a:latin typeface="+mn-lt"/>
            </a:endParaRPr>
          </a:p>
          <a:p>
            <a:endParaRPr lang="fi-FI" sz="2200" dirty="0"/>
          </a:p>
          <a:p>
            <a:endParaRPr lang="fi-FI" sz="2200" dirty="0"/>
          </a:p>
        </p:txBody>
      </p:sp>
      <p:pic>
        <p:nvPicPr>
          <p:cNvPr id="6" name="Picture 5" descr="Books on a briefcase">
            <a:extLst>
              <a:ext uri="{FF2B5EF4-FFF2-40B4-BE49-F238E27FC236}">
                <a16:creationId xmlns:a16="http://schemas.microsoft.com/office/drawing/2014/main" id="{337B67BB-281D-DB8A-208B-78D6BA848D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r="1447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6537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16FE6-9ADD-04FF-2E43-42789337B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800" dirty="0"/>
              <a:t>’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7656E-EC8F-FC37-02DB-19278F2B7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10515600" cy="3292475"/>
          </a:xfrm>
        </p:spPr>
        <p:txBody>
          <a:bodyPr>
            <a:normAutofit/>
          </a:bodyPr>
          <a:lstStyle/>
          <a:p>
            <a:r>
              <a:rPr lang="fi-FI" b="1" dirty="0"/>
              <a:t>ILMOITTAUTUMINEN KEVÄÄN 2024 VIIMEISEEN KOULUTUKSEEN:</a:t>
            </a:r>
          </a:p>
          <a:p>
            <a:r>
              <a:rPr lang="fi-FI" b="1" dirty="0"/>
              <a:t>1.3. mennessä: </a:t>
            </a:r>
            <a:r>
              <a:rPr lang="fi-FI" dirty="0">
                <a:hlinkClick r:id="rId2"/>
              </a:rPr>
              <a:t>https://www.lyyti.fi/reg/Ilmoittautuminen_kevaan_2024_kursseille_Pedagogisen_toiminnan_perusteet_lasten_ja_nuorten_harrastustoiminnassa_8385</a:t>
            </a:r>
            <a:endParaRPr lang="fi-FI" dirty="0"/>
          </a:p>
          <a:p>
            <a:r>
              <a:rPr lang="fi-FI" b="1" dirty="0"/>
              <a:t>Koulutuksen nettisivu: </a:t>
            </a:r>
          </a:p>
          <a:p>
            <a:r>
              <a:rPr lang="fi-FI" dirty="0">
                <a:hlinkClick r:id="rId3"/>
              </a:rPr>
              <a:t>https://www.uniarts.fi/projektit/pedagogisen-toiminnan-perusteet-lasten-ja-nuorten-harrastustoiminnassa/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A850F9-1A50-68A5-64B0-284791358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" y="529390"/>
            <a:ext cx="8073610" cy="264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12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16FE6-9ADD-04FF-2E43-42789337B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800" dirty="0"/>
              <a:t>’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7656E-EC8F-FC37-02DB-19278F2B7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590223"/>
            <a:ext cx="10502900" cy="3131252"/>
          </a:xfrm>
        </p:spPr>
        <p:txBody>
          <a:bodyPr>
            <a:normAutofit/>
          </a:bodyPr>
          <a:lstStyle/>
          <a:p>
            <a:r>
              <a:rPr lang="fi-FI" sz="4800" b="1" dirty="0"/>
              <a:t>KIITOS!</a:t>
            </a:r>
          </a:p>
          <a:p>
            <a:endParaRPr lang="fi-FI" sz="4400" dirty="0"/>
          </a:p>
          <a:p>
            <a:r>
              <a:rPr lang="fi-FI" dirty="0"/>
              <a:t>Lisätietoja: </a:t>
            </a:r>
          </a:p>
          <a:p>
            <a:r>
              <a:rPr lang="fi-FI" dirty="0"/>
              <a:t>projektipäällikkö Sirke Pekkilä, Taideyliopiston avoin kampus, sirke.pekkila@uniarts.fi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A850F9-1A50-68A5-64B0-284791358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413887"/>
            <a:ext cx="8073610" cy="266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56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EDBE4B-0744-ADF0-D409-9FABA5A0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i-FI" sz="5400" b="1">
                <a:latin typeface="+mn-lt"/>
              </a:rPr>
              <a:t>Hankkeen kohderyhmä ja tavoitteet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EF00A-2EF5-AA95-1491-5798415BB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lnSpcReduction="10000"/>
          </a:bodyPr>
          <a:lstStyle/>
          <a:p>
            <a: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Koulutuksen kohderyhmä</a:t>
            </a:r>
            <a:r>
              <a:rPr lang="fi-F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l</a:t>
            </a:r>
            <a:r>
              <a:rPr lang="fi-FI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asten ja nuorten harrastustoimintaa ohjaavat henkilöt, lisäksi harrastustoiminnan koordinaattoreita ja alueellisia kehittäjiä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Koulutuksen aikana osallistujat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fi-FI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ääsevät kehittämään pedagogista osaamistaan ja harrastustoiminnan laatua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tutustuvat lapsen ja nuoren kehitykseen, oppimiseen ja hyvinvointiin liittyviin tekijöihin eri  ikävaiheissa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fi-FI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aavat tietoa lapsen oikeuksista sekä lasten ja nuorten osallisuutta ja toimijuutta kehittävästä  pedagogiikasta     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tutustuvat pedagogisen toiminnan suunnitteluun, kehittämiseen ja arviointiin  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fi-FI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aavat valmiuksia sensitiivisen vuorovaikutuksen ja kannustavan palautteen annon menetelmiin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fi-FI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utustuvat vertaismentoroinnin ja -oppimisen tapoihin pedagogisen toiminnan reflektion välineenä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ymmärtävät inklusiivisen ja moninaisuutta kunnioittavan vuorovaikutuksen merkityksen harrastustoiminnassa</a:t>
            </a:r>
          </a:p>
          <a:p>
            <a:pPr marL="0" indent="0" fontAlgn="base">
              <a:buNone/>
            </a:pPr>
            <a:r>
              <a:rPr lang="fi-FI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fi-FI" sz="1400" dirty="0"/>
          </a:p>
        </p:txBody>
      </p:sp>
      <p:pic>
        <p:nvPicPr>
          <p:cNvPr id="6" name="Picture 5" descr="Crouching child leaning on mossy ledge outdoors, looking at snail on ledge">
            <a:extLst>
              <a:ext uri="{FF2B5EF4-FFF2-40B4-BE49-F238E27FC236}">
                <a16:creationId xmlns:a16="http://schemas.microsoft.com/office/drawing/2014/main" id="{EE1613F1-0D36-7B5A-18C5-DD3D79E61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8" r="18916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39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34422E-EBE2-136F-1813-E6510138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i-FI" sz="4600" b="1">
                <a:latin typeface="+mn-lt"/>
              </a:rPr>
              <a:t>Valtakunnallisen koulutushankeen sisällöt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1FE07-C559-8C79-82FD-C69A57C13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fi-FI" sz="1900"/>
              <a:t>Hankkeen aikana toteutetaan:</a:t>
            </a:r>
          </a:p>
          <a:p>
            <a:r>
              <a:rPr lang="fi-FI" sz="1900"/>
              <a:t>Neljä </a:t>
            </a:r>
            <a:r>
              <a:rPr lang="fi-FI" sz="1900" i="1"/>
              <a:t>Pedagogisen toiminnan perusteet lasten ja nuorten harrastustoiminnassa 3op </a:t>
            </a:r>
            <a:r>
              <a:rPr lang="fi-FI" sz="1900"/>
              <a:t>koulutuskokonaisuutta</a:t>
            </a:r>
          </a:p>
          <a:p>
            <a:r>
              <a:rPr lang="fi-FI" sz="1900"/>
              <a:t>Mahdollistetaan jatkotyöskentely koulutuksen jo aiemmin käyneiden harrastustoiminnan ohjaajien kanssa kuukausittain järjestettävillä virtuaalisilla ja saavutettavilla pedagogisilla aamukahveilla</a:t>
            </a:r>
          </a:p>
          <a:p>
            <a:r>
              <a:rPr lang="fi-FI" sz="1900"/>
              <a:t>Järjestetään live-laivaseminaari ja tutustutaan naapurimaan kulttuuri- ja harrastustoiminnan ohjaustoimintaan</a:t>
            </a:r>
          </a:p>
          <a:p>
            <a:r>
              <a:rPr lang="fi-FI" sz="1900"/>
              <a:t>Järjestetään hankeen loppuseminaari (laivaseminaarin yhteydessä).</a:t>
            </a:r>
          </a:p>
          <a:p>
            <a:r>
              <a:rPr lang="fi-FI" sz="1900"/>
              <a:t>Toimitetaan kaikille avoin artikkelikokoelma harrastustoiminnan ohjauksesta Suomessa (julkaistaan aoe.fi-sivustolla).</a:t>
            </a:r>
          </a:p>
        </p:txBody>
      </p:sp>
      <p:pic>
        <p:nvPicPr>
          <p:cNvPr id="8" name="Picture 7" descr="Kids playing and drawing on the ground">
            <a:extLst>
              <a:ext uri="{FF2B5EF4-FFF2-40B4-BE49-F238E27FC236}">
                <a16:creationId xmlns:a16="http://schemas.microsoft.com/office/drawing/2014/main" id="{0A6B6BC9-4E1D-7E59-6869-ED39C8449A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r="17273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58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5191E-32B4-D6DA-90CF-C9303BA53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0"/>
            <a:ext cx="5334197" cy="1923447"/>
          </a:xfrm>
        </p:spPr>
        <p:txBody>
          <a:bodyPr anchor="ctr">
            <a:normAutofit fontScale="90000"/>
          </a:bodyPr>
          <a:lstStyle/>
          <a:p>
            <a:r>
              <a:rPr lang="fi-FI" sz="4000" b="1" dirty="0">
                <a:latin typeface="+mn-lt"/>
              </a:rPr>
              <a:t>Syyslukukauden 2023 </a:t>
            </a:r>
            <a:r>
              <a:rPr lang="fi-FI" sz="4000" b="1" dirty="0" err="1">
                <a:latin typeface="+mn-lt"/>
              </a:rPr>
              <a:t>Pedakoulutukset</a:t>
            </a:r>
            <a:r>
              <a:rPr lang="fi-FI" sz="4000" b="1" dirty="0">
                <a:latin typeface="+mn-lt"/>
              </a:rPr>
              <a:t> ZOOM</a:t>
            </a:r>
            <a:br>
              <a:rPr lang="fi-FI" sz="4000" b="1" dirty="0">
                <a:latin typeface="+mn-lt"/>
              </a:rPr>
            </a:br>
            <a:r>
              <a:rPr lang="fi-FI" sz="4000" b="1" dirty="0">
                <a:latin typeface="+mn-lt"/>
              </a:rPr>
              <a:t>&amp; </a:t>
            </a:r>
            <a:r>
              <a:rPr lang="fi-FI" sz="4000" b="1" dirty="0" err="1">
                <a:latin typeface="+mn-lt"/>
              </a:rPr>
              <a:t>DigiCampus</a:t>
            </a:r>
            <a:r>
              <a:rPr lang="fi-FI" sz="4000" b="1" dirty="0">
                <a:latin typeface="+mn-lt"/>
              </a:rPr>
              <a:t>-oppimisalusta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0244-18A5-FAD9-498B-DEABDD46B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3429000"/>
            <a:ext cx="5334197" cy="2811079"/>
          </a:xfrm>
        </p:spPr>
        <p:txBody>
          <a:bodyPr anchor="ctr">
            <a:normAutofit lnSpcReduction="10000"/>
          </a:bodyPr>
          <a:lstStyle/>
          <a:p>
            <a:r>
              <a:rPr lang="fi-FI" sz="2000" b="1" dirty="0"/>
              <a:t>PEDA I</a:t>
            </a:r>
          </a:p>
          <a:p>
            <a:r>
              <a:rPr lang="fi-FI" sz="2000" dirty="0"/>
              <a:t>11.9. tai 15.9. orientaatio- ja infoluennot</a:t>
            </a:r>
          </a:p>
          <a:p>
            <a:r>
              <a:rPr lang="fi-FI" sz="2000" dirty="0"/>
              <a:t>Koulutuspäivät 18.9.; 26.9.; 11.10.; 20.10. ja päätöspäivä 20.11.</a:t>
            </a:r>
          </a:p>
          <a:p>
            <a:r>
              <a:rPr lang="fi-FI" sz="2000" b="1" dirty="0"/>
              <a:t>PEDA II</a:t>
            </a:r>
          </a:p>
          <a:p>
            <a:r>
              <a:rPr lang="fi-FI" sz="2000" dirty="0"/>
              <a:t>23.10. tai 27.10. orientaatio- ja infoluennot</a:t>
            </a:r>
          </a:p>
          <a:p>
            <a:r>
              <a:rPr lang="fi-FI" sz="2000" dirty="0"/>
              <a:t>Koulutuspäivät 30.10.; 14.11.9.; 22.11.; 30.11. ja päätöspäivä 13.12.</a:t>
            </a:r>
          </a:p>
          <a:p>
            <a:endParaRPr lang="fi-FI" sz="2000" dirty="0"/>
          </a:p>
          <a:p>
            <a:endParaRPr lang="fi-FI" sz="2000" b="1" dirty="0"/>
          </a:p>
          <a:p>
            <a:endParaRPr lang="fi-FI" sz="2000" b="1" dirty="0"/>
          </a:p>
          <a:p>
            <a:endParaRPr lang="fi-FI" sz="2000" dirty="0"/>
          </a:p>
        </p:txBody>
      </p:sp>
      <p:pic>
        <p:nvPicPr>
          <p:cNvPr id="5" name="Picture 4" descr="Tree in autumn">
            <a:extLst>
              <a:ext uri="{FF2B5EF4-FFF2-40B4-BE49-F238E27FC236}">
                <a16:creationId xmlns:a16="http://schemas.microsoft.com/office/drawing/2014/main" id="{056D5E69-CA26-5C86-2A6C-25050CC01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102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7282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tkins on willow branches">
            <a:extLst>
              <a:ext uri="{FF2B5EF4-FFF2-40B4-BE49-F238E27FC236}">
                <a16:creationId xmlns:a16="http://schemas.microsoft.com/office/drawing/2014/main" id="{F36CE2E0-85FE-326C-A318-F5A76C511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1C345-7FF8-C76C-73ED-2481BDDC3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 b="1">
                <a:latin typeface="+mn-lt"/>
              </a:rPr>
              <a:t>Kevätkauden 2024 pedakoulutukset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A7FD2-CC9C-0226-B1A9-6E62D97E4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fi-FI" sz="2000" b="1"/>
              <a:t>PEDA III</a:t>
            </a:r>
          </a:p>
          <a:p>
            <a:r>
              <a:rPr lang="fi-FI" sz="2000"/>
              <a:t>15.1. (ip) tai 19.1.(ap) orientaatio ja infoluennot</a:t>
            </a:r>
          </a:p>
          <a:p>
            <a:r>
              <a:rPr lang="fi-FI" sz="2000"/>
              <a:t>22.1.; 30.1.;7.2.; 15.2. ja päätöspäivä 12.3.</a:t>
            </a:r>
          </a:p>
          <a:p>
            <a:pPr marL="0" indent="0">
              <a:buNone/>
            </a:pPr>
            <a:endParaRPr lang="fi-FI" sz="2000"/>
          </a:p>
          <a:p>
            <a:r>
              <a:rPr lang="fi-FI" sz="2000" b="1"/>
              <a:t>PEDA IV</a:t>
            </a:r>
          </a:p>
          <a:p>
            <a:r>
              <a:rPr lang="fi-FI" sz="2000"/>
              <a:t>11.3. (ip) tai 14.3.(ap)</a:t>
            </a:r>
          </a:p>
          <a:p>
            <a:r>
              <a:rPr lang="fi-FI" sz="2000"/>
              <a:t>18.3.; 25.3; 11.4.; 17.4. ja päätöspäivä 15.5.</a:t>
            </a:r>
          </a:p>
        </p:txBody>
      </p:sp>
    </p:spTree>
    <p:extLst>
      <p:ext uri="{BB962C8B-B14F-4D97-AF65-F5344CB8AC3E}">
        <p14:creationId xmlns:p14="http://schemas.microsoft.com/office/powerpoint/2010/main" val="344875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2042B-042D-4EAD-601D-D7AB7694E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fi-FI" sz="2400" b="1">
                <a:latin typeface="+mn-lt"/>
              </a:rPr>
              <a:t>Syys- ja kevätlukukauden pedagogiset aamukahvihetket 2023-24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4E96B-B891-8527-B96D-42EE87B23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03201"/>
            <a:ext cx="3816096" cy="4270854"/>
          </a:xfrm>
        </p:spPr>
        <p:txBody>
          <a:bodyPr>
            <a:normAutofit/>
          </a:bodyPr>
          <a:lstStyle/>
          <a:p>
            <a:r>
              <a:rPr lang="fi-FI" sz="1300" b="1" dirty="0"/>
              <a:t>Syksy 2023</a:t>
            </a:r>
          </a:p>
          <a:p>
            <a:r>
              <a:rPr lang="fi-FI" sz="1300" dirty="0"/>
              <a:t>Ma 4.9. klo 8.30-9.00</a:t>
            </a:r>
          </a:p>
          <a:p>
            <a:r>
              <a:rPr lang="fi-FI" sz="1300" dirty="0"/>
              <a:t>Ti 3.10. klo 8.30-9.00</a:t>
            </a:r>
          </a:p>
          <a:p>
            <a:r>
              <a:rPr lang="fi-FI" sz="1300" dirty="0"/>
              <a:t>Pe 10.11. klo 8.30-9.00</a:t>
            </a:r>
          </a:p>
          <a:p>
            <a:r>
              <a:rPr lang="fi-FI" sz="1300" dirty="0"/>
              <a:t>Ma 11.12. klo 8.30-9.00</a:t>
            </a:r>
          </a:p>
          <a:p>
            <a:r>
              <a:rPr lang="fi-FI" sz="1300" b="1" dirty="0"/>
              <a:t>Kevät 2024</a:t>
            </a:r>
          </a:p>
          <a:p>
            <a:r>
              <a:rPr lang="fi-FI" sz="1300" dirty="0"/>
              <a:t>Ma 15.1. klo 8.30-9.00</a:t>
            </a:r>
          </a:p>
          <a:p>
            <a:r>
              <a:rPr lang="fi-FI" sz="1300" dirty="0"/>
              <a:t>Ti 6.2.klo 8.30-9.00</a:t>
            </a:r>
          </a:p>
          <a:p>
            <a:r>
              <a:rPr lang="fi-FI" sz="1300" dirty="0"/>
              <a:t>Ke 7.3. klo 8.30-9.00</a:t>
            </a:r>
          </a:p>
          <a:p>
            <a:r>
              <a:rPr lang="fi-FI" sz="1300" dirty="0"/>
              <a:t>To 11.4. klo 8.30-9.00</a:t>
            </a:r>
          </a:p>
          <a:p>
            <a:r>
              <a:rPr lang="fi-FI" sz="1300" dirty="0"/>
              <a:t>Pe 17.5. klo 8.30-9.00</a:t>
            </a:r>
          </a:p>
          <a:p>
            <a:r>
              <a:rPr lang="fi-FI" sz="1300" dirty="0"/>
              <a:t>Ma 10.6. klo 8.30-9.00 (kesäkahvit)</a:t>
            </a:r>
          </a:p>
          <a:p>
            <a:pPr marL="0" indent="0">
              <a:buNone/>
            </a:pPr>
            <a:r>
              <a:rPr lang="fi-FI" sz="1400" b="1" dirty="0"/>
              <a:t>ILMOITTAUTUMINEN: https://www.lyyti.fi/questions/063217bb62</a:t>
            </a:r>
          </a:p>
          <a:p>
            <a:endParaRPr lang="fi-FI" sz="1400" dirty="0"/>
          </a:p>
          <a:p>
            <a:endParaRPr lang="fi-FI" sz="1300" dirty="0"/>
          </a:p>
        </p:txBody>
      </p:sp>
      <p:pic>
        <p:nvPicPr>
          <p:cNvPr id="5" name="Picture 4" descr="Woman working on her laptop">
            <a:extLst>
              <a:ext uri="{FF2B5EF4-FFF2-40B4-BE49-F238E27FC236}">
                <a16:creationId xmlns:a16="http://schemas.microsoft.com/office/drawing/2014/main" id="{90B490EA-4672-255A-CC2C-F5ACDD4A9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0" r="-1" b="8114"/>
          <a:stretch/>
        </p:blipFill>
        <p:spPr>
          <a:xfrm>
            <a:off x="4992325" y="3098190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Picture 6" descr="Woman celebrating in caf�">
            <a:extLst>
              <a:ext uri="{FF2B5EF4-FFF2-40B4-BE49-F238E27FC236}">
                <a16:creationId xmlns:a16="http://schemas.microsoft.com/office/drawing/2014/main" id="{FC9F41EA-1675-DBAE-C101-A9A392A1F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9" b="10899"/>
          <a:stretch/>
        </p:blipFill>
        <p:spPr>
          <a:xfrm>
            <a:off x="4747708" y="373957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7500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unainen vene ja vesi">
            <a:extLst>
              <a:ext uri="{FF2B5EF4-FFF2-40B4-BE49-F238E27FC236}">
                <a16:creationId xmlns:a16="http://schemas.microsoft.com/office/drawing/2014/main" id="{9E46447C-FD98-0D44-7EC4-9DC8A690D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1" r="244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D4268B-1D30-FE63-8CB2-BFEA2C4A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3100" b="1" dirty="0">
                <a:latin typeface="+mn-lt"/>
              </a:rPr>
              <a:t>PEDA-Risteily</a:t>
            </a:r>
            <a:br>
              <a:rPr lang="fi-FI" sz="3100" b="1" dirty="0">
                <a:latin typeface="+mn-lt"/>
              </a:rPr>
            </a:br>
            <a:r>
              <a:rPr lang="fi-FI" sz="3100" dirty="0">
                <a:latin typeface="+mn-lt"/>
              </a:rPr>
              <a:t>Laiva on lastattu harrastustoiminnan ohjaajilla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5A74E-26EE-6AE7-4FE9-0709F646C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686300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b="1" dirty="0"/>
              <a:t>Laivaristeily Tukholmaan 27.-29.5. 2024</a:t>
            </a:r>
          </a:p>
          <a:p>
            <a:pPr marL="0" indent="0">
              <a:buNone/>
            </a:pPr>
            <a:endParaRPr lang="fi-FI" sz="2000" dirty="0"/>
          </a:p>
          <a:p>
            <a:r>
              <a:rPr lang="fi-FI" sz="2000" dirty="0"/>
              <a:t>Asiantuntijapuheenvuoroja ja pedagogisia keskusteluja</a:t>
            </a:r>
          </a:p>
          <a:p>
            <a:r>
              <a:rPr lang="fi-FI" sz="2000" dirty="0"/>
              <a:t>Vertaistyöskentelyä</a:t>
            </a:r>
          </a:p>
          <a:p>
            <a:r>
              <a:rPr lang="fi-FI" sz="2000" dirty="0"/>
              <a:t>Vierailu Stockholm </a:t>
            </a:r>
            <a:r>
              <a:rPr lang="fi-FI" sz="2000" dirty="0" err="1"/>
              <a:t>Kulturhuset:ssa</a:t>
            </a:r>
            <a:endParaRPr lang="fi-FI" sz="2000" dirty="0"/>
          </a:p>
          <a:p>
            <a:r>
              <a:rPr lang="fi-FI" sz="2000" dirty="0"/>
              <a:t>Erityisesti lasten ja nuorten harrastustoiminnan kehittäminen ja ajankohtaiset teemat</a:t>
            </a:r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780349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D2A00-BCB9-53A1-D0C5-D0EE9C049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latin typeface="+mn-lt"/>
              </a:rPr>
              <a:t>Materiaalit avoimeen jakoon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6A774-45F8-3F88-F864-8F2C0A3BE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/>
              <a:t>Taideyliopiston v</a:t>
            </a:r>
            <a:r>
              <a:rPr lang="fi-FI" sz="2800" b="1" dirty="0">
                <a:latin typeface="+mn-lt"/>
              </a:rPr>
              <a:t>erkkosivut</a:t>
            </a:r>
          </a:p>
          <a:p>
            <a:r>
              <a:rPr lang="fi-FI" sz="2800" b="1" dirty="0">
                <a:latin typeface="+mn-lt"/>
                <a:hlinkClick r:id="rId2"/>
              </a:rPr>
              <a:t>https://www.uniarts.fi/projektit/pedagogisen-toiminnan-perusteet-lasten-ja-nuorten-harrastustoiminnassa/</a:t>
            </a:r>
            <a:endParaRPr lang="fi-FI" sz="2800" b="1" dirty="0">
              <a:latin typeface="+mn-lt"/>
            </a:endParaRPr>
          </a:p>
          <a:p>
            <a:pPr marL="0" indent="0">
              <a:buNone/>
            </a:pPr>
            <a:endParaRPr lang="fi-FI" sz="2800" b="1" dirty="0">
              <a:latin typeface="+mn-lt"/>
            </a:endParaRPr>
          </a:p>
          <a:p>
            <a:r>
              <a:rPr lang="fi-FI" b="1" dirty="0"/>
              <a:t>Avointen oppimateriaalien kirjasto</a:t>
            </a:r>
            <a:r>
              <a:rPr lang="fi-FI" sz="2800" b="1" dirty="0">
                <a:latin typeface="+mn-lt"/>
              </a:rPr>
              <a:t> aoe.fi</a:t>
            </a:r>
            <a:br>
              <a:rPr lang="fi-FI" sz="2800" b="1" dirty="0">
                <a:latin typeface="+mn-lt"/>
              </a:rPr>
            </a:br>
            <a:r>
              <a:rPr lang="fi-FI" sz="2800" b="1" dirty="0">
                <a:latin typeface="+mn-lt"/>
                <a:hlinkClick r:id="rId3"/>
              </a:rPr>
              <a:t>https://aoe.fi/#/materiaali/2462</a:t>
            </a:r>
            <a:endParaRPr lang="fi-FI" sz="2800" b="1" dirty="0">
              <a:latin typeface="+mn-lt"/>
            </a:endParaRPr>
          </a:p>
          <a:p>
            <a:endParaRPr lang="fi-FI" b="1" dirty="0"/>
          </a:p>
          <a:p>
            <a:r>
              <a:rPr lang="fi-FI" b="1" dirty="0"/>
              <a:t>Hankkeen julkaisu: </a:t>
            </a:r>
            <a:r>
              <a:rPr lang="fi-FI" b="1" dirty="0">
                <a:hlinkClick r:id="rId4"/>
              </a:rPr>
              <a:t>https://taju.uniarts.fi</a:t>
            </a:r>
            <a:endParaRPr lang="fi-FI" b="1" dirty="0"/>
          </a:p>
          <a:p>
            <a:pPr marL="0" indent="0">
              <a:buNone/>
            </a:pPr>
            <a:r>
              <a:rPr lang="fi-FI" b="1" dirty="0"/>
              <a:t>Harrastustoiminnan ohjaajien artikkeleita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D5E19-3037-BDF6-3865-8FEB1F6A2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625" y="2058562"/>
            <a:ext cx="4087368" cy="40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03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FDF59-1A8A-263E-AE63-D77869B0B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2" y="469772"/>
            <a:ext cx="4355265" cy="1616203"/>
          </a:xfrm>
        </p:spPr>
        <p:txBody>
          <a:bodyPr anchor="b">
            <a:normAutofit/>
          </a:bodyPr>
          <a:lstStyle/>
          <a:p>
            <a:r>
              <a:rPr lang="fi-FI" sz="2200" b="1" dirty="0">
                <a:latin typeface="+mn-lt"/>
              </a:rPr>
              <a:t>Verkkosivut ja aoe.fi</a:t>
            </a:r>
            <a:br>
              <a:rPr lang="fi-FI" sz="2200" b="1" dirty="0">
                <a:latin typeface="+mn-lt"/>
              </a:rPr>
            </a:br>
            <a:r>
              <a:rPr lang="fi-FI" sz="2200" b="1" dirty="0">
                <a:latin typeface="+mn-lt"/>
                <a:hlinkClick r:id="rId2"/>
              </a:rPr>
              <a:t>https://aoe.fi/#/materiaali/2462</a:t>
            </a:r>
            <a:endParaRPr lang="fi-FI" sz="22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4F0DD-A3E1-8ADA-EF5E-9E35C2CC5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085975"/>
            <a:ext cx="4355265" cy="401955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i-FI" dirty="0"/>
              <a:t>UUSIA AVOIMIA VIDEOITA KOULUTTAJILTA mm. </a:t>
            </a:r>
          </a:p>
          <a:p>
            <a:r>
              <a:rPr lang="fi-FI" dirty="0"/>
              <a:t>Kirsti Lonka</a:t>
            </a:r>
          </a:p>
          <a:p>
            <a:r>
              <a:rPr lang="fi-FI" dirty="0"/>
              <a:t>Isto Turpeinen</a:t>
            </a:r>
          </a:p>
          <a:p>
            <a:r>
              <a:rPr lang="fi-FI" dirty="0"/>
              <a:t>Ben </a:t>
            </a:r>
            <a:r>
              <a:rPr lang="fi-FI" dirty="0" err="1"/>
              <a:t>Furman</a:t>
            </a:r>
            <a:endParaRPr lang="fi-FI" dirty="0"/>
          </a:p>
          <a:p>
            <a:r>
              <a:rPr lang="fi-FI" dirty="0"/>
              <a:t>Jari Sinkkonen</a:t>
            </a:r>
          </a:p>
          <a:p>
            <a:endParaRPr lang="fi-FI" sz="1000" dirty="0"/>
          </a:p>
          <a:p>
            <a:endParaRPr lang="fi-FI" sz="1000" dirty="0"/>
          </a:p>
          <a:p>
            <a:endParaRPr lang="fi-FI" sz="1000" dirty="0"/>
          </a:p>
          <a:p>
            <a:pPr marL="0" indent="0">
              <a:buNone/>
            </a:pPr>
            <a:endParaRPr lang="fi-FI" sz="1000" dirty="0"/>
          </a:p>
        </p:txBody>
      </p:sp>
      <p:pic>
        <p:nvPicPr>
          <p:cNvPr id="5" name="Picture 4" descr="Video camera on stand recording man presenting and holding laptop with one hand">
            <a:extLst>
              <a:ext uri="{FF2B5EF4-FFF2-40B4-BE49-F238E27FC236}">
                <a16:creationId xmlns:a16="http://schemas.microsoft.com/office/drawing/2014/main" id="{51DEADAD-D8EE-449B-3C2C-579E05685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3" r="19552" b="-1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85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647</Words>
  <Application>Microsoft Office PowerPoint</Application>
  <PresentationFormat>Laajakuva</PresentationFormat>
  <Paragraphs>92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Times New Roman</vt:lpstr>
      <vt:lpstr>Office Theme</vt:lpstr>
      <vt:lpstr>Harrastusten ohjaajien ja valmentajien pedagogisen osaamisen lisääminen  projektipäällikkö Sirke Pekkilä, Taideyliopisto, Avoin kampus  Neljä valtakunnallista koulutusta / Pedagogisen toiminnan perusteet lasten ja nuorten harrastustoiminnassa 2023-2024 - Aiemmat pilottikoulutukset 2022-kevät 2023: kolme koulutusta - Kaikkiaan 7 valtakunnallista koulutusta, tammikuuhun 2024 mennessä yht. 509 osallistujaa  - Pedagogiset aamukahvit - Laivaseminaari - Julkaisu ja materiaalit</vt:lpstr>
      <vt:lpstr>Hankkeen kohderyhmä ja tavoitteet</vt:lpstr>
      <vt:lpstr>Valtakunnallisen koulutushankeen sisällöt</vt:lpstr>
      <vt:lpstr>Syyslukukauden 2023 Pedakoulutukset ZOOM &amp; DigiCampus-oppimisalusta</vt:lpstr>
      <vt:lpstr>Kevätkauden 2024 pedakoulutukset</vt:lpstr>
      <vt:lpstr>Syys- ja kevätlukukauden pedagogiset aamukahvihetket 2023-24</vt:lpstr>
      <vt:lpstr>PEDA-Risteily Laiva on lastattu harrastustoiminnan ohjaajilla</vt:lpstr>
      <vt:lpstr>Materiaalit avoimeen jakoon</vt:lpstr>
      <vt:lpstr>Verkkosivut ja aoe.fi https://aoe.fi/#/materiaali/2462</vt:lpstr>
      <vt:lpstr>Hankkeen julkaisu</vt:lpstr>
      <vt:lpstr>’</vt:lpstr>
      <vt:lpstr>’</vt:lpstr>
    </vt:vector>
  </TitlesOfParts>
  <Company>University of Turku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PEDAGOGISEN TOIMINNAN PERUSTEET LASTEN JA NUORTEN HARRASTUSTOIMINNASSA 3 op  4 valtakunnallista koulutusta 2023-2024</dc:title>
  <dc:creator>Inkeri Ruokonen</dc:creator>
  <cp:lastModifiedBy>Vartiainen Tarja (OPH)</cp:lastModifiedBy>
  <cp:revision>46</cp:revision>
  <dcterms:created xsi:type="dcterms:W3CDTF">2023-08-08T13:48:45Z</dcterms:created>
  <dcterms:modified xsi:type="dcterms:W3CDTF">2024-01-24T07:22:20Z</dcterms:modified>
</cp:coreProperties>
</file>