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1" r:id="rId6"/>
    <p:sldId id="263" r:id="rId7"/>
    <p:sldId id="266" r:id="rId8"/>
    <p:sldId id="267" r:id="rId9"/>
    <p:sldId id="257" r:id="rId10"/>
    <p:sldId id="259" r:id="rId11"/>
    <p:sldId id="260" r:id="rId12"/>
    <p:sldId id="268" r:id="rId13"/>
    <p:sldId id="270" r:id="rId14"/>
    <p:sldId id="271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1" autoAdjust="0"/>
  </p:normalViewPr>
  <p:slideViewPr>
    <p:cSldViewPr snapToGrid="0" snapToObjects="1">
      <p:cViewPr varScale="1">
        <p:scale>
          <a:sx n="95" d="100"/>
          <a:sy n="95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kkonen, Maria" userId="S::maria.kaikkonen@heinola.fi::2b0f8bfa-926b-4920-8197-378a198a08a0" providerId="AD" clId="Web-{8534FB3D-1287-4FD1-AC32-4A3F97EE978C}"/>
    <pc:docChg chg="addSld">
      <pc:chgData name="Kaikkonen, Maria" userId="S::maria.kaikkonen@heinola.fi::2b0f8bfa-926b-4920-8197-378a198a08a0" providerId="AD" clId="Web-{8534FB3D-1287-4FD1-AC32-4A3F97EE978C}" dt="2020-08-11T14:00:00.790" v="0"/>
      <pc:docMkLst>
        <pc:docMk/>
      </pc:docMkLst>
      <pc:sldChg chg="add replId">
        <pc:chgData name="Kaikkonen, Maria" userId="S::maria.kaikkonen@heinola.fi::2b0f8bfa-926b-4920-8197-378a198a08a0" providerId="AD" clId="Web-{8534FB3D-1287-4FD1-AC32-4A3F97EE978C}" dt="2020-08-11T14:00:00.790" v="0"/>
        <pc:sldMkLst>
          <pc:docMk/>
          <pc:sldMk cId="4273443882" sldId="266"/>
        </pc:sldMkLst>
      </pc:sldChg>
    </pc:docChg>
  </pc:docChgLst>
  <pc:docChgLst>
    <pc:chgData name="Kaikkonen, Maria" userId="2b0f8bfa-926b-4920-8197-378a198a08a0" providerId="ADAL" clId="{C54A500E-8418-460A-86DB-D082599C27BA}"/>
    <pc:docChg chg="custSel modSld">
      <pc:chgData name="Kaikkonen, Maria" userId="2b0f8bfa-926b-4920-8197-378a198a08a0" providerId="ADAL" clId="{C54A500E-8418-460A-86DB-D082599C27BA}" dt="2020-10-23T12:06:51.301" v="446" actId="20577"/>
      <pc:docMkLst>
        <pc:docMk/>
      </pc:docMkLst>
      <pc:sldChg chg="modSp mod">
        <pc:chgData name="Kaikkonen, Maria" userId="2b0f8bfa-926b-4920-8197-378a198a08a0" providerId="ADAL" clId="{C54A500E-8418-460A-86DB-D082599C27BA}" dt="2020-10-23T11:53:26.492" v="0" actId="20577"/>
        <pc:sldMkLst>
          <pc:docMk/>
          <pc:sldMk cId="4081220485" sldId="260"/>
        </pc:sldMkLst>
        <pc:spChg chg="mod">
          <ac:chgData name="Kaikkonen, Maria" userId="2b0f8bfa-926b-4920-8197-378a198a08a0" providerId="ADAL" clId="{C54A500E-8418-460A-86DB-D082599C27BA}" dt="2020-10-23T11:53:26.492" v="0" actId="20577"/>
          <ac:spMkLst>
            <pc:docMk/>
            <pc:sldMk cId="4081220485" sldId="260"/>
            <ac:spMk id="3" creationId="{00000000-0000-0000-0000-000000000000}"/>
          </ac:spMkLst>
        </pc:spChg>
      </pc:sldChg>
      <pc:sldChg chg="modSp mod">
        <pc:chgData name="Kaikkonen, Maria" userId="2b0f8bfa-926b-4920-8197-378a198a08a0" providerId="ADAL" clId="{C54A500E-8418-460A-86DB-D082599C27BA}" dt="2020-10-23T11:59:15.033" v="325" actId="27636"/>
        <pc:sldMkLst>
          <pc:docMk/>
          <pc:sldMk cId="1348975871" sldId="266"/>
        </pc:sldMkLst>
        <pc:spChg chg="mod">
          <ac:chgData name="Kaikkonen, Maria" userId="2b0f8bfa-926b-4920-8197-378a198a08a0" providerId="ADAL" clId="{C54A500E-8418-460A-86DB-D082599C27BA}" dt="2020-10-23T11:59:15.033" v="325" actId="27636"/>
          <ac:spMkLst>
            <pc:docMk/>
            <pc:sldMk cId="1348975871" sldId="266"/>
            <ac:spMk id="3" creationId="{C738E845-46CF-44C3-8424-A0533D679D4E}"/>
          </ac:spMkLst>
        </pc:spChg>
      </pc:sldChg>
      <pc:sldChg chg="modSp mod">
        <pc:chgData name="Kaikkonen, Maria" userId="2b0f8bfa-926b-4920-8197-378a198a08a0" providerId="ADAL" clId="{C54A500E-8418-460A-86DB-D082599C27BA}" dt="2020-10-23T12:06:51.301" v="446" actId="20577"/>
        <pc:sldMkLst>
          <pc:docMk/>
          <pc:sldMk cId="3232683848" sldId="268"/>
        </pc:sldMkLst>
        <pc:spChg chg="mod">
          <ac:chgData name="Kaikkonen, Maria" userId="2b0f8bfa-926b-4920-8197-378a198a08a0" providerId="ADAL" clId="{C54A500E-8418-460A-86DB-D082599C27BA}" dt="2020-10-23T11:53:48.405" v="21" actId="20577"/>
          <ac:spMkLst>
            <pc:docMk/>
            <pc:sldMk cId="3232683848" sldId="268"/>
            <ac:spMk id="2" creationId="{00000000-0000-0000-0000-000000000000}"/>
          </ac:spMkLst>
        </pc:spChg>
        <pc:spChg chg="mod">
          <ac:chgData name="Kaikkonen, Maria" userId="2b0f8bfa-926b-4920-8197-378a198a08a0" providerId="ADAL" clId="{C54A500E-8418-460A-86DB-D082599C27BA}" dt="2020-10-23T12:06:51.301" v="446" actId="20577"/>
          <ac:spMkLst>
            <pc:docMk/>
            <pc:sldMk cId="3232683848" sldId="268"/>
            <ac:spMk id="3" creationId="{00000000-0000-0000-0000-000000000000}"/>
          </ac:spMkLst>
        </pc:spChg>
      </pc:sldChg>
    </pc:docChg>
  </pc:docChgLst>
  <pc:docChgLst>
    <pc:chgData name="Maria Kaikkonen" userId="2b0f8bfa-926b-4920-8197-378a198a08a0" providerId="ADAL" clId="{A6418A72-2810-43CA-9E4F-3DDED18965AB}"/>
    <pc:docChg chg="modSld sldOrd">
      <pc:chgData name="Maria Kaikkonen" userId="2b0f8bfa-926b-4920-8197-378a198a08a0" providerId="ADAL" clId="{A6418A72-2810-43CA-9E4F-3DDED18965AB}" dt="2020-09-24T12:31:14.408" v="22" actId="20577"/>
      <pc:docMkLst>
        <pc:docMk/>
      </pc:docMkLst>
      <pc:sldChg chg="ord">
        <pc:chgData name="Maria Kaikkonen" userId="2b0f8bfa-926b-4920-8197-378a198a08a0" providerId="ADAL" clId="{A6418A72-2810-43CA-9E4F-3DDED18965AB}" dt="2020-09-24T12:24:33.416" v="7"/>
        <pc:sldMkLst>
          <pc:docMk/>
          <pc:sldMk cId="1199122847" sldId="257"/>
        </pc:sldMkLst>
      </pc:sldChg>
      <pc:sldChg chg="addSp modSp ord">
        <pc:chgData name="Maria Kaikkonen" userId="2b0f8bfa-926b-4920-8197-378a198a08a0" providerId="ADAL" clId="{A6418A72-2810-43CA-9E4F-3DDED18965AB}" dt="2020-09-24T12:27:26.097" v="9"/>
        <pc:sldMkLst>
          <pc:docMk/>
          <pc:sldMk cId="3313528486" sldId="259"/>
        </pc:sldMkLst>
        <pc:spChg chg="add mod">
          <ac:chgData name="Maria Kaikkonen" userId="2b0f8bfa-926b-4920-8197-378a198a08a0" providerId="ADAL" clId="{A6418A72-2810-43CA-9E4F-3DDED18965AB}" dt="2020-09-24T12:26:09.756" v="8" actId="767"/>
          <ac:spMkLst>
            <pc:docMk/>
            <pc:sldMk cId="3313528486" sldId="259"/>
            <ac:spMk id="5" creationId="{56B298F3-1C86-4405-ACC6-F3D83F29DAE6}"/>
          </ac:spMkLst>
        </pc:spChg>
        <pc:picChg chg="add mod">
          <ac:chgData name="Maria Kaikkonen" userId="2b0f8bfa-926b-4920-8197-378a198a08a0" providerId="ADAL" clId="{A6418A72-2810-43CA-9E4F-3DDED18965AB}" dt="2020-09-24T12:27:26.097" v="9"/>
          <ac:picMkLst>
            <pc:docMk/>
            <pc:sldMk cId="3313528486" sldId="259"/>
            <ac:picMk id="7" creationId="{244D5288-6C72-430C-BE19-1DAF5F82AD8F}"/>
          </ac:picMkLst>
        </pc:picChg>
      </pc:sldChg>
      <pc:sldChg chg="modSp mod">
        <pc:chgData name="Maria Kaikkonen" userId="2b0f8bfa-926b-4920-8197-378a198a08a0" providerId="ADAL" clId="{A6418A72-2810-43CA-9E4F-3DDED18965AB}" dt="2020-09-24T12:31:14.408" v="22" actId="20577"/>
        <pc:sldMkLst>
          <pc:docMk/>
          <pc:sldMk cId="4081220485" sldId="260"/>
        </pc:sldMkLst>
        <pc:spChg chg="mod">
          <ac:chgData name="Maria Kaikkonen" userId="2b0f8bfa-926b-4920-8197-378a198a08a0" providerId="ADAL" clId="{A6418A72-2810-43CA-9E4F-3DDED18965AB}" dt="2020-09-24T12:31:14.408" v="22" actId="20577"/>
          <ac:spMkLst>
            <pc:docMk/>
            <pc:sldMk cId="4081220485" sldId="260"/>
            <ac:spMk id="3" creationId="{00000000-0000-0000-0000-000000000000}"/>
          </ac:spMkLst>
        </pc:spChg>
      </pc:sldChg>
      <pc:sldChg chg="ord">
        <pc:chgData name="Maria Kaikkonen" userId="2b0f8bfa-926b-4920-8197-378a198a08a0" providerId="ADAL" clId="{A6418A72-2810-43CA-9E4F-3DDED18965AB}" dt="2020-09-24T11:57:32.172" v="6"/>
        <pc:sldMkLst>
          <pc:docMk/>
          <pc:sldMk cId="264358729" sldId="263"/>
        </pc:sldMkLst>
      </pc:sldChg>
      <pc:sldChg chg="delSp modSp">
        <pc:chgData name="Maria Kaikkonen" userId="2b0f8bfa-926b-4920-8197-378a198a08a0" providerId="ADAL" clId="{A6418A72-2810-43CA-9E4F-3DDED18965AB}" dt="2020-09-24T11:51:03.613" v="2" actId="478"/>
        <pc:sldMkLst>
          <pc:docMk/>
          <pc:sldMk cId="1348975871" sldId="266"/>
        </pc:sldMkLst>
        <pc:picChg chg="del mod">
          <ac:chgData name="Maria Kaikkonen" userId="2b0f8bfa-926b-4920-8197-378a198a08a0" providerId="ADAL" clId="{A6418A72-2810-43CA-9E4F-3DDED18965AB}" dt="2020-09-24T11:51:03.613" v="2" actId="478"/>
          <ac:picMkLst>
            <pc:docMk/>
            <pc:sldMk cId="1348975871" sldId="266"/>
            <ac:picMk id="1026" creationId="{23772C25-5C82-4A31-AEED-6759B6691767}"/>
          </ac:picMkLst>
        </pc:picChg>
      </pc:sldChg>
      <pc:sldChg chg="addSp">
        <pc:chgData name="Maria Kaikkonen" userId="2b0f8bfa-926b-4920-8197-378a198a08a0" providerId="ADAL" clId="{A6418A72-2810-43CA-9E4F-3DDED18965AB}" dt="2020-09-24T11:50:52.304" v="0"/>
        <pc:sldMkLst>
          <pc:docMk/>
          <pc:sldMk cId="3367050157" sldId="266"/>
        </pc:sldMkLst>
        <pc:picChg chg="add">
          <ac:chgData name="Maria Kaikkonen" userId="2b0f8bfa-926b-4920-8197-378a198a08a0" providerId="ADAL" clId="{A6418A72-2810-43CA-9E4F-3DDED18965AB}" dt="2020-09-24T11:50:52.304" v="0"/>
          <ac:picMkLst>
            <pc:docMk/>
            <pc:sldMk cId="3367050157" sldId="266"/>
            <ac:picMk id="1026" creationId="{23772C25-5C82-4A31-AEED-6759B6691767}"/>
          </ac:picMkLst>
        </pc:picChg>
      </pc:sldChg>
    </pc:docChg>
  </pc:docChgLst>
  <pc:docChgLst>
    <pc:chgData name="Maria" userId="2b0f8bfa-926b-4920-8197-378a198a08a0" providerId="ADAL" clId="{C54A500E-8418-460A-86DB-D082599C27BA}"/>
    <pc:docChg chg="custSel modSld">
      <pc:chgData name="Maria" userId="2b0f8bfa-926b-4920-8197-378a198a08a0" providerId="ADAL" clId="{C54A500E-8418-460A-86DB-D082599C27BA}" dt="2020-11-02T08:09:15.665" v="273" actId="20577"/>
      <pc:docMkLst>
        <pc:docMk/>
      </pc:docMkLst>
      <pc:sldChg chg="modSp mod">
        <pc:chgData name="Maria" userId="2b0f8bfa-926b-4920-8197-378a198a08a0" providerId="ADAL" clId="{C54A500E-8418-460A-86DB-D082599C27BA}" dt="2020-11-02T06:03:28.768" v="229" actId="20577"/>
        <pc:sldMkLst>
          <pc:docMk/>
          <pc:sldMk cId="3313528486" sldId="259"/>
        </pc:sldMkLst>
        <pc:spChg chg="mod">
          <ac:chgData name="Maria" userId="2b0f8bfa-926b-4920-8197-378a198a08a0" providerId="ADAL" clId="{C54A500E-8418-460A-86DB-D082599C27BA}" dt="2020-11-02T06:03:28.768" v="229" actId="20577"/>
          <ac:spMkLst>
            <pc:docMk/>
            <pc:sldMk cId="3313528486" sldId="259"/>
            <ac:spMk id="3" creationId="{00000000-0000-0000-0000-000000000000}"/>
          </ac:spMkLst>
        </pc:spChg>
      </pc:sldChg>
      <pc:sldChg chg="modSp mod">
        <pc:chgData name="Maria" userId="2b0f8bfa-926b-4920-8197-378a198a08a0" providerId="ADAL" clId="{C54A500E-8418-460A-86DB-D082599C27BA}" dt="2020-11-02T07:59:25.782" v="269" actId="20577"/>
        <pc:sldMkLst>
          <pc:docMk/>
          <pc:sldMk cId="4081220485" sldId="260"/>
        </pc:sldMkLst>
        <pc:spChg chg="mod">
          <ac:chgData name="Maria" userId="2b0f8bfa-926b-4920-8197-378a198a08a0" providerId="ADAL" clId="{C54A500E-8418-460A-86DB-D082599C27BA}" dt="2020-11-02T06:03:42.920" v="235" actId="20577"/>
          <ac:spMkLst>
            <pc:docMk/>
            <pc:sldMk cId="4081220485" sldId="260"/>
            <ac:spMk id="2" creationId="{00000000-0000-0000-0000-000000000000}"/>
          </ac:spMkLst>
        </pc:spChg>
        <pc:spChg chg="mod">
          <ac:chgData name="Maria" userId="2b0f8bfa-926b-4920-8197-378a198a08a0" providerId="ADAL" clId="{C54A500E-8418-460A-86DB-D082599C27BA}" dt="2020-11-02T07:59:25.782" v="269" actId="20577"/>
          <ac:spMkLst>
            <pc:docMk/>
            <pc:sldMk cId="4081220485" sldId="260"/>
            <ac:spMk id="3" creationId="{00000000-0000-0000-0000-000000000000}"/>
          </ac:spMkLst>
        </pc:spChg>
      </pc:sldChg>
      <pc:sldChg chg="modSp mod">
        <pc:chgData name="Maria" userId="2b0f8bfa-926b-4920-8197-378a198a08a0" providerId="ADAL" clId="{C54A500E-8418-460A-86DB-D082599C27BA}" dt="2020-11-02T06:56:35.861" v="245" actId="20577"/>
        <pc:sldMkLst>
          <pc:docMk/>
          <pc:sldMk cId="1080776531" sldId="261"/>
        </pc:sldMkLst>
        <pc:spChg chg="mod">
          <ac:chgData name="Maria" userId="2b0f8bfa-926b-4920-8197-378a198a08a0" providerId="ADAL" clId="{C54A500E-8418-460A-86DB-D082599C27BA}" dt="2020-11-02T06:56:35.861" v="245" actId="20577"/>
          <ac:spMkLst>
            <pc:docMk/>
            <pc:sldMk cId="1080776531" sldId="261"/>
            <ac:spMk id="3" creationId="{00000000-0000-0000-0000-000000000000}"/>
          </ac:spMkLst>
        </pc:spChg>
      </pc:sldChg>
      <pc:sldChg chg="modSp mod">
        <pc:chgData name="Maria" userId="2b0f8bfa-926b-4920-8197-378a198a08a0" providerId="ADAL" clId="{C54A500E-8418-460A-86DB-D082599C27BA}" dt="2020-11-02T06:00:05.781" v="72" actId="20577"/>
        <pc:sldMkLst>
          <pc:docMk/>
          <pc:sldMk cId="2534884488" sldId="262"/>
        </pc:sldMkLst>
        <pc:spChg chg="mod">
          <ac:chgData name="Maria" userId="2b0f8bfa-926b-4920-8197-378a198a08a0" providerId="ADAL" clId="{C54A500E-8418-460A-86DB-D082599C27BA}" dt="2020-11-02T06:00:05.781" v="72" actId="20577"/>
          <ac:spMkLst>
            <pc:docMk/>
            <pc:sldMk cId="2534884488" sldId="262"/>
            <ac:spMk id="3" creationId="{00000000-0000-0000-0000-000000000000}"/>
          </ac:spMkLst>
        </pc:spChg>
      </pc:sldChg>
      <pc:sldChg chg="modSp mod">
        <pc:chgData name="Maria" userId="2b0f8bfa-926b-4920-8197-378a198a08a0" providerId="ADAL" clId="{C54A500E-8418-460A-86DB-D082599C27BA}" dt="2020-11-02T08:09:15.665" v="273" actId="20577"/>
        <pc:sldMkLst>
          <pc:docMk/>
          <pc:sldMk cId="264358729" sldId="263"/>
        </pc:sldMkLst>
        <pc:spChg chg="mod">
          <ac:chgData name="Maria" userId="2b0f8bfa-926b-4920-8197-378a198a08a0" providerId="ADAL" clId="{C54A500E-8418-460A-86DB-D082599C27BA}" dt="2020-11-02T06:00:43.621" v="80" actId="20577"/>
          <ac:spMkLst>
            <pc:docMk/>
            <pc:sldMk cId="264358729" sldId="263"/>
            <ac:spMk id="2" creationId="{00000000-0000-0000-0000-000000000000}"/>
          </ac:spMkLst>
        </pc:spChg>
        <pc:spChg chg="mod">
          <ac:chgData name="Maria" userId="2b0f8bfa-926b-4920-8197-378a198a08a0" providerId="ADAL" clId="{C54A500E-8418-460A-86DB-D082599C27BA}" dt="2020-11-02T08:09:15.665" v="273" actId="20577"/>
          <ac:spMkLst>
            <pc:docMk/>
            <pc:sldMk cId="264358729" sldId="263"/>
            <ac:spMk id="3" creationId="{00000000-0000-0000-0000-000000000000}"/>
          </ac:spMkLst>
        </pc:spChg>
      </pc:sldChg>
      <pc:sldChg chg="modSp mod">
        <pc:chgData name="Maria" userId="2b0f8bfa-926b-4920-8197-378a198a08a0" providerId="ADAL" clId="{C54A500E-8418-460A-86DB-D082599C27BA}" dt="2020-11-02T06:04:26.824" v="239" actId="5793"/>
        <pc:sldMkLst>
          <pc:docMk/>
          <pc:sldMk cId="3232683848" sldId="268"/>
        </pc:sldMkLst>
        <pc:spChg chg="mod">
          <ac:chgData name="Maria" userId="2b0f8bfa-926b-4920-8197-378a198a08a0" providerId="ADAL" clId="{C54A500E-8418-460A-86DB-D082599C27BA}" dt="2020-11-02T06:04:26.824" v="239" actId="5793"/>
          <ac:spMkLst>
            <pc:docMk/>
            <pc:sldMk cId="3232683848" sldId="26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CED9-17C1-5844-821E-D4C79BD5CEAD}" type="datetimeFigureOut">
              <a:t>9.4.2021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EDD0-C21F-DC44-97AB-9DC2BBEDF6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6EB3-A7AD-F94A-9A03-FD5B103AD45C}" type="datetimeFigureOut">
              <a:t>9.4.2021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670B1-FCBE-A54C-A57B-99894068BA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4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07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EEB2-E5BC-4945-94F2-072A1380B9AF}" type="datetime3">
              <a:t>9/4/21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DD85-10A6-3F4A-902B-6E21CB838C9B}" type="datetime3">
              <a:t>9/4/21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3A70-088D-6343-B0E5-88E0128DC6A6}" type="datetime3">
              <a:t>9/4/21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F37A-7282-FE4F-8A92-EF9A79432FC1}" type="datetime3">
              <a:t>9/4/21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3pPr>
            <a:lvl4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4pPr>
            <a:lvl5pPr>
              <a:defRPr>
                <a:solidFill>
                  <a:schemeClr val="tx2"/>
                </a:solidFill>
                <a:latin typeface="Work Sans" panose="00000500000000000000" pitchFamily="50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421" y="4758796"/>
            <a:ext cx="2133600" cy="273844"/>
          </a:xfrm>
        </p:spPr>
        <p:txBody>
          <a:bodyPr anchor="ctr"/>
          <a:lstStyle/>
          <a:p>
            <a:fld id="{CA8A5857-1030-FE43-AD03-E416EADC217B}" type="datetime3">
              <a:t>9/4/21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7620" y="4758796"/>
            <a:ext cx="2895600" cy="273844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674" y="4758796"/>
            <a:ext cx="507993" cy="273844"/>
          </a:xfrm>
        </p:spPr>
        <p:txBody>
          <a:bodyPr anchor="ctr"/>
          <a:lstStyle/>
          <a:p>
            <a:fld id="{D2F84D05-6CC1-6743-BB01-2F9475278B0B}" type="slidenum">
              <a:t>‹#›</a:t>
            </a:fld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2"/>
          <a:stretch/>
        </p:blipFill>
        <p:spPr>
          <a:xfrm>
            <a:off x="285086" y="289375"/>
            <a:ext cx="8574608" cy="385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41" y="795817"/>
            <a:ext cx="5721290" cy="2820974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8" name="Picture 7" descr="Heinola_tunnus+slogan_vaaka_musta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8"/>
          <a:stretch/>
        </p:blipFill>
        <p:spPr>
          <a:xfrm>
            <a:off x="285086" y="4513342"/>
            <a:ext cx="2432175" cy="319901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449634"/>
            <a:ext cx="1341294" cy="3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541" y="1648658"/>
            <a:ext cx="5721290" cy="1028141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2844800"/>
            <a:ext cx="5721350" cy="1861386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etunimi.sukunimi@heinola.fi</a:t>
            </a:r>
            <a:br>
              <a:rPr lang="fi-FI"/>
            </a:br>
            <a:r>
              <a:rPr lang="fi-FI"/>
              <a:t>www.heinola.fi</a:t>
            </a:r>
            <a:endParaRPr lang="en-US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449634"/>
            <a:ext cx="1341294" cy="3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74" y="1200151"/>
            <a:ext cx="4270832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1" y="1200151"/>
            <a:ext cx="4225695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049-18A5-2A4E-B726-8D469C98A37A}" type="datetime3">
              <a:t>9/4/21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74" y="1151335"/>
            <a:ext cx="417122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674" y="1631156"/>
            <a:ext cx="4171220" cy="296346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7670" y="1151335"/>
            <a:ext cx="4324656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7670" y="1631156"/>
            <a:ext cx="4324656" cy="296346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2A58-A66E-4C4B-A9B3-DA83B6252068}" type="datetime3">
              <a:t>9/4/21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5384-14E3-7B40-A41A-C4BD52F45076}" type="datetime3">
              <a:t>9/4/21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7FCE-9CC2-3545-A69A-59B6461280D2}" type="datetime3">
              <a:t>9/4/21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t>‹#›</a:t>
            </a:fld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9" y="4767263"/>
            <a:ext cx="957497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ns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54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74" y="205979"/>
            <a:ext cx="8720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74" y="1200151"/>
            <a:ext cx="87206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421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29C16-CED8-FD47-A423-2220F5766B0C}" type="datetime3">
              <a:rPr lang="en-US"/>
              <a:pPr/>
              <a:t>9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2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74" y="4767263"/>
            <a:ext cx="50799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84D05-6CC1-6743-BB01-2F9475278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Work Sans" panose="00000500000000000000" pitchFamily="5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8" y="-867598"/>
            <a:ext cx="9252155" cy="61758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3348" y="3516273"/>
            <a:ext cx="8720652" cy="1259874"/>
          </a:xfrm>
        </p:spPr>
        <p:txBody>
          <a:bodyPr>
            <a:noAutofit/>
          </a:bodyPr>
          <a:lstStyle/>
          <a:p>
            <a:r>
              <a:rPr lang="fi-FI" sz="4400" dirty="0">
                <a:solidFill>
                  <a:schemeClr val="bg1"/>
                </a:solidFill>
              </a:rPr>
              <a:t>Heinolan harrastemalli </a:t>
            </a:r>
            <a:r>
              <a:rPr lang="fi-FI" sz="4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fi-FI" sz="4400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75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9FCE69-0FA5-4273-91D6-80AE38A7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74" y="205979"/>
            <a:ext cx="8720652" cy="857250"/>
          </a:xfrm>
        </p:spPr>
        <p:txBody>
          <a:bodyPr anchor="ctr">
            <a:normAutofit/>
          </a:bodyPr>
          <a:lstStyle/>
          <a:p>
            <a:r>
              <a:rPr lang="fi-FI" dirty="0"/>
              <a:t>Onnistumiset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B55571-41AD-4D8E-B8D7-4FF1B0EF6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74" y="1200151"/>
            <a:ext cx="4270832" cy="3394472"/>
          </a:xfrm>
        </p:spPr>
        <p:txBody>
          <a:bodyPr>
            <a:normAutofit/>
          </a:bodyPr>
          <a:lstStyle/>
          <a:p>
            <a:r>
              <a:rPr lang="fi-FI" dirty="0"/>
              <a:t>Strateginen päätös </a:t>
            </a:r>
            <a:br>
              <a:rPr lang="fi-FI" dirty="0"/>
            </a:br>
            <a:r>
              <a:rPr lang="fi-FI" dirty="0"/>
              <a:t>-&gt; tahto toimia</a:t>
            </a:r>
          </a:p>
          <a:p>
            <a:r>
              <a:rPr lang="fi-FI" dirty="0"/>
              <a:t>YHTEISTYÖ (toimijat, kuljetukset, koulun henkilöstö, nuorisopalvelut, keittiö…)</a:t>
            </a:r>
          </a:p>
          <a:p>
            <a:r>
              <a:rPr lang="fi-FI" dirty="0"/>
              <a:t>Ohjaajien ammattitaito</a:t>
            </a:r>
          </a:p>
          <a:p>
            <a:r>
              <a:rPr lang="fi-FI" dirty="0"/>
              <a:t>Lasten ja vanhempien tyytyväisyys</a:t>
            </a:r>
          </a:p>
          <a:p>
            <a:r>
              <a:rPr lang="fi-FI" dirty="0"/>
              <a:t>Monipuolinen tarjonta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7" descr="Kuva, joka sisältää kohteen lattia, sisä&#10;&#10;Kuvaus luotu automaattisesti">
            <a:extLst>
              <a:ext uri="{FF2B5EF4-FFF2-40B4-BE49-F238E27FC236}">
                <a16:creationId xmlns:a16="http://schemas.microsoft.com/office/drawing/2014/main" id="{9C39BE76-6FDA-4717-AD73-B7559BAC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07" y="1512731"/>
            <a:ext cx="4449820" cy="2636518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7AD726-44A3-46DA-B7C2-D4956B98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74" y="4767263"/>
            <a:ext cx="507993" cy="2738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2F84D05-6CC1-6743-BB01-2F9475278B0B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18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56B298F3-1C86-4405-ACC6-F3D83F29DAE6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1770" y="205979"/>
            <a:ext cx="9144000" cy="125103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KEHITETTÄVÄÄ JA HUOMIOITAVAA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11</a:t>
            </a:fld>
            <a:endParaRPr lang="fi-FI" dirty="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44D5288-6C72-430C-BE19-1DAF5F82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41" y="4731545"/>
            <a:ext cx="2769985" cy="25325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D32A8B9A-601A-4C0C-A2D9-FCE36B7DAFD0}"/>
              </a:ext>
            </a:extLst>
          </p:cNvPr>
          <p:cNvSpPr txBox="1">
            <a:spLocks/>
          </p:cNvSpPr>
          <p:nvPr/>
        </p:nvSpPr>
        <p:spPr>
          <a:xfrm>
            <a:off x="371788" y="1383417"/>
            <a:ext cx="87206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Yläkoulun toiminta</a:t>
            </a:r>
          </a:p>
          <a:p>
            <a:r>
              <a:rPr lang="fi-FI" dirty="0">
                <a:solidFill>
                  <a:schemeClr val="bg1"/>
                </a:solidFill>
              </a:rPr>
              <a:t>Miten pystytään helpoiten aktivoimaan vähemmän harrastavia mukaan. Nuoriso-ohjaajat? Miten opettajat voivat houkutella lapsia mukaan? Miten kohdata vanhemmat, jotta he mahdollistaisi lapsensa harrastuksen? </a:t>
            </a:r>
          </a:p>
          <a:p>
            <a:r>
              <a:rPr lang="fi-FI" dirty="0">
                <a:solidFill>
                  <a:schemeClr val="bg1"/>
                </a:solidFill>
              </a:rPr>
              <a:t>Vielä jonkin verran asennemuutos tarvetta</a:t>
            </a:r>
          </a:p>
          <a:p>
            <a:r>
              <a:rPr lang="fi-FI" dirty="0">
                <a:solidFill>
                  <a:schemeClr val="bg1"/>
                </a:solidFill>
              </a:rPr>
              <a:t>Markkinointi kouluilla, ohjaajat paikalle esittelemään toimintaa</a:t>
            </a:r>
          </a:p>
          <a:p>
            <a:r>
              <a:rPr lang="fi-FI" dirty="0">
                <a:solidFill>
                  <a:schemeClr val="bg1"/>
                </a:solidFill>
              </a:rPr>
              <a:t>Tarjonnan tulee vastata tarvetta, ajanhermoilla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1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BAF4D-743D-4F6F-BC66-6AD275FD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6"/>
            <a:ext cx="3008313" cy="4836321"/>
          </a:xfrm>
        </p:spPr>
        <p:txBody>
          <a:bodyPr anchor="b">
            <a:normAutofit/>
          </a:bodyPr>
          <a:lstStyle/>
          <a:p>
            <a:r>
              <a:rPr lang="fi-FI" sz="4800" dirty="0"/>
              <a:t>Kiitos</a:t>
            </a:r>
            <a:br>
              <a:rPr lang="fi-FI" sz="4400" dirty="0"/>
            </a:br>
            <a:br>
              <a:rPr lang="fi-FI" sz="4400" dirty="0"/>
            </a:br>
            <a:br>
              <a:rPr lang="fi-FI" sz="4400" dirty="0"/>
            </a:br>
            <a:br>
              <a:rPr lang="fi-FI" dirty="0"/>
            </a:br>
            <a:br>
              <a:rPr lang="fi-FI" dirty="0"/>
            </a:br>
            <a:r>
              <a:rPr lang="fi-FI" sz="1600" dirty="0"/>
              <a:t>lisätiedot</a:t>
            </a:r>
            <a:br>
              <a:rPr lang="fi-FI" dirty="0"/>
            </a:br>
            <a:r>
              <a:rPr lang="fi-FI" sz="1400" dirty="0"/>
              <a:t>liikunnan palvelupäällikkö</a:t>
            </a:r>
            <a:br>
              <a:rPr lang="fi-FI" sz="1400" dirty="0"/>
            </a:br>
            <a:r>
              <a:rPr lang="fi-FI" sz="1400" dirty="0"/>
              <a:t>Maria Kaikkonen</a:t>
            </a:r>
            <a:br>
              <a:rPr lang="fi-FI" sz="1400" dirty="0"/>
            </a:br>
            <a:r>
              <a:rPr lang="fi-FI" sz="1400" dirty="0"/>
              <a:t>044 797 8570</a:t>
            </a:r>
            <a:br>
              <a:rPr lang="fi-FI" sz="1400" dirty="0"/>
            </a:br>
            <a:r>
              <a:rPr lang="fi-FI" sz="1400" dirty="0"/>
              <a:t>maria.kaikkonen@heinola.fi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 descr="Kuva, joka sisältää kohteen taivas, ulko, lumi, luonto&#10;&#10;Kuvaus luotu automaattisesti">
            <a:extLst>
              <a:ext uri="{FF2B5EF4-FFF2-40B4-BE49-F238E27FC236}">
                <a16:creationId xmlns:a16="http://schemas.microsoft.com/office/drawing/2014/main" id="{7AFC8695-FD10-464C-80D4-C5E046F53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96" r="-1" b="16896"/>
          <a:stretch/>
        </p:blipFill>
        <p:spPr>
          <a:xfrm>
            <a:off x="3575050" y="204788"/>
            <a:ext cx="5111750" cy="4389835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17A1E2-AAFC-4D5C-A54F-36CF7250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74" y="4767263"/>
            <a:ext cx="507993" cy="2738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2F84D05-6CC1-6743-BB01-2F9475278B0B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66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1674" y="911301"/>
            <a:ext cx="8720652" cy="36833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002F5F"/>
                </a:solidFill>
              </a:rPr>
              <a:t>Tutustumismatka</a:t>
            </a:r>
          </a:p>
          <a:p>
            <a:r>
              <a:rPr lang="fi-FI" dirty="0"/>
              <a:t>Islannin toimintamalliin tutustuminen huhtikuussa 2019 </a:t>
            </a:r>
            <a:br>
              <a:rPr lang="fi-FI" dirty="0"/>
            </a:br>
            <a:r>
              <a:rPr lang="fi-FI" dirty="0"/>
              <a:t>-&gt; ymmärrys, innostus ja tahto toimia Heinolan toimintamallin rakentamiseksi</a:t>
            </a:r>
          </a:p>
          <a:p>
            <a:pPr marL="0" indent="0">
              <a:buNone/>
            </a:pPr>
            <a:r>
              <a:rPr lang="fi-FI" dirty="0">
                <a:solidFill>
                  <a:srgbClr val="002F5F"/>
                </a:solidFill>
              </a:rPr>
              <a:t>Strategia </a:t>
            </a:r>
          </a:p>
          <a:p>
            <a:r>
              <a:rPr lang="fi-FI" dirty="0"/>
              <a:t>Heinolan valtuusto hyväksyi uuden strategian elokuussa 2019 vuosille 2019-2030. </a:t>
            </a:r>
          </a:p>
          <a:p>
            <a:r>
              <a:rPr lang="fi-FI" dirty="0"/>
              <a:t>Strategiassa vahvana osana hyvinvointiohjelma, jonka tavoitteina mm.</a:t>
            </a:r>
          </a:p>
          <a:p>
            <a:pPr>
              <a:buAutoNum type="arabicPeriod"/>
            </a:pPr>
            <a:r>
              <a:rPr lang="fi-FI" dirty="0"/>
              <a:t>Lasten ja nuorten perheiden hyvinvointi turvataan mahdollisimman varhaisessa vaiheessa</a:t>
            </a:r>
          </a:p>
          <a:p>
            <a:pPr>
              <a:buAutoNum type="arabicPeriod"/>
            </a:pPr>
            <a:r>
              <a:rPr lang="fi-FI" dirty="0"/>
              <a:t>Heinolalaisten liikunnallinen kokonaisaktiivisuus lisääntyy </a:t>
            </a:r>
            <a:br>
              <a:rPr lang="fi-FI" dirty="0"/>
            </a:br>
            <a:r>
              <a:rPr lang="fi-FI" dirty="0"/>
              <a:t>-&gt; päättäjien sitoutuminen ja kiinnostus</a:t>
            </a:r>
          </a:p>
          <a:p>
            <a:pPr marL="0" indent="0">
              <a:buNone/>
            </a:pPr>
            <a:r>
              <a:rPr lang="fi-FI" dirty="0">
                <a:solidFill>
                  <a:srgbClr val="002F5F"/>
                </a:solidFill>
              </a:rPr>
              <a:t>Taloudellinen panos</a:t>
            </a:r>
          </a:p>
          <a:p>
            <a:r>
              <a:rPr lang="fi-FI" dirty="0"/>
              <a:t>Kaupungin hallitus haki perintörahaa käytettäväksi lasten ja nuorten monipuolisen, iltapäivällä tapahtuvan harrastetoiminnan kehittämiseen yhteistyössä seurojen kanssa.</a:t>
            </a:r>
          </a:p>
          <a:p>
            <a:r>
              <a:rPr lang="fi-FI" dirty="0"/>
              <a:t>Seura haki seuratoiminnan kehittämistukea </a:t>
            </a:r>
            <a:r>
              <a:rPr lang="fi-FI" dirty="0" err="1"/>
              <a:t>OKM:stä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-&gt; Pystytään palkkaamaan tekijöitä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2</a:t>
            </a:fld>
            <a:endParaRPr lang="fi-FI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211674" y="240864"/>
            <a:ext cx="87206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Heinolan mallin taustaa vuodelta 2019</a:t>
            </a:r>
          </a:p>
        </p:txBody>
      </p:sp>
    </p:spTree>
    <p:extLst>
      <p:ext uri="{BB962C8B-B14F-4D97-AF65-F5344CB8AC3E}">
        <p14:creationId xmlns:p14="http://schemas.microsoft.com/office/powerpoint/2010/main" val="108077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83FB7FE1-0A83-4AA3-BE2C-2F374FAE02A0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Heinolan harrastemallin tavoitteita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fi-FI" b="1" dirty="0">
                <a:solidFill>
                  <a:schemeClr val="bg1"/>
                </a:solidFill>
              </a:rPr>
              <a:t>Yksinäisten iltapäivätuntien määrä vähenee 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-&gt; harrastamisen kokonaismäärä lisääntyy ja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tulevaisuudessa perheen yhteinen aika iltaisin lisääntyy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2. Tasavertainen mahdollisuus osallistua koulupäivän jälkeen harrastetoimintaan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3. Ammattimaista harrastetoiminnan ohjausta</a:t>
            </a:r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-&gt; lapsen kehitystä tuetaan monialaisemmin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(Vierumäen Urheiluopisto mm. seuratyöntekijöiden ja ohjaajien koulutus)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</a:rPr>
              <a:t>4. Mielekästä ja monipuolista tekemistä lapsille ja nuorille kavereiden kanssa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-&gt; tutkitusti suojaava tekijä mm. päihteiden käytölle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  <a:p>
            <a:pPr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3</a:t>
            </a:fld>
            <a:endParaRPr lang="fi-FI" dirty="0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3522403-765F-48A0-9AC4-26B405A27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41" y="4742433"/>
            <a:ext cx="2769985" cy="2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3EE03B-CD37-459E-9102-45A3053F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74" y="205979"/>
            <a:ext cx="8720652" cy="857250"/>
          </a:xfrm>
        </p:spPr>
        <p:txBody>
          <a:bodyPr anchor="ctr">
            <a:normAutofit/>
          </a:bodyPr>
          <a:lstStyle/>
          <a:p>
            <a:r>
              <a:rPr lang="fi-FI" dirty="0"/>
              <a:t>Heinolan harrastemallin toteuttajat</a:t>
            </a:r>
          </a:p>
        </p:txBody>
      </p:sp>
      <p:pic>
        <p:nvPicPr>
          <p:cNvPr id="6" name="Kuva 5" descr="Hirviökoulun luokkakuva&#10;">
            <a:extLst>
              <a:ext uri="{FF2B5EF4-FFF2-40B4-BE49-F238E27FC236}">
                <a16:creationId xmlns:a16="http://schemas.microsoft.com/office/drawing/2014/main" id="{1E4D983B-3132-44BB-BD91-78793CAC1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7" r="1" b="1"/>
          <a:stretch/>
        </p:blipFill>
        <p:spPr>
          <a:xfrm>
            <a:off x="211674" y="1200151"/>
            <a:ext cx="4270832" cy="3394472"/>
          </a:xfrm>
          <a:prstGeom prst="rect">
            <a:avLst/>
          </a:prstGeom>
          <a:noFill/>
        </p:spPr>
      </p:pic>
      <p:sp>
        <p:nvSpPr>
          <p:cNvPr id="3" name="Sisällön paikkamerkki 2" descr="Hirviökoulun luokkakuva">
            <a:extLst>
              <a:ext uri="{FF2B5EF4-FFF2-40B4-BE49-F238E27FC236}">
                <a16:creationId xmlns:a16="http://schemas.microsoft.com/office/drawing/2014/main" id="{C738E845-46CF-44C3-8424-A0533D679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631" y="1200151"/>
            <a:ext cx="4225695" cy="3394472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fi-FI" sz="1500" b="0" i="0" u="none" strike="noStrike" dirty="0">
                <a:effectLst/>
              </a:rPr>
              <a:t>Ilmaisutaitoryhmä</a:t>
            </a:r>
            <a:r>
              <a:rPr lang="en-US" sz="1500" b="0" i="0" dirty="0">
                <a:effectLst/>
              </a:rPr>
              <a:t>​ (</a:t>
            </a:r>
            <a:r>
              <a:rPr lang="fi-FI" sz="1500" dirty="0" err="1"/>
              <a:t>Intopiukee</a:t>
            </a:r>
            <a:r>
              <a:rPr lang="fi-FI" sz="1500" dirty="0"/>
              <a:t> ry)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sz="1500" dirty="0" err="1"/>
              <a:t>Jalkapallo</a:t>
            </a:r>
            <a:r>
              <a:rPr lang="en-US" sz="1500" dirty="0"/>
              <a:t> (</a:t>
            </a:r>
            <a:r>
              <a:rPr lang="fi-FI" sz="1500" dirty="0"/>
              <a:t>Union Plaani ry</a:t>
            </a:r>
            <a:r>
              <a:rPr lang="en-US" sz="1500" dirty="0"/>
              <a:t>​) </a:t>
            </a:r>
            <a:endParaRPr lang="en-US" sz="1500" b="0" i="0" dirty="0">
              <a:effectLst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sz="1500" dirty="0" err="1"/>
              <a:t>J</a:t>
            </a:r>
            <a:r>
              <a:rPr lang="en-US" sz="1500" b="0" i="0" dirty="0" err="1">
                <a:effectLst/>
              </a:rPr>
              <a:t>ääkiekko</a:t>
            </a:r>
            <a:r>
              <a:rPr lang="en-US" sz="1500" b="0" i="0" dirty="0">
                <a:effectLst/>
              </a:rPr>
              <a:t> (</a:t>
            </a:r>
            <a:r>
              <a:rPr lang="fi-FI" sz="1500" dirty="0"/>
              <a:t>JuniorPelicans ry)</a:t>
            </a:r>
            <a:r>
              <a:rPr lang="en-US" sz="1500" dirty="0"/>
              <a:t>​ </a:t>
            </a:r>
            <a:endParaRPr lang="en-US" sz="1500" b="0" i="0" dirty="0">
              <a:effectLst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en-US" sz="1500" dirty="0" err="1"/>
              <a:t>Koripallo</a:t>
            </a:r>
            <a:r>
              <a:rPr lang="en-US" sz="1500" dirty="0"/>
              <a:t> (</a:t>
            </a:r>
            <a:r>
              <a:rPr lang="fi-FI" sz="1500" dirty="0"/>
              <a:t>YMCA ry)</a:t>
            </a:r>
            <a:endParaRPr lang="en-US" sz="1500" dirty="0"/>
          </a:p>
          <a:p>
            <a:pPr marL="0" indent="0" rtl="0" fontAlgn="base">
              <a:lnSpc>
                <a:spcPct val="90000"/>
              </a:lnSpc>
              <a:buNone/>
            </a:pPr>
            <a:r>
              <a:rPr lang="en-US" sz="1500" b="0" i="0" dirty="0" err="1">
                <a:effectLst/>
              </a:rPr>
              <a:t>Kuvista</a:t>
            </a:r>
            <a:r>
              <a:rPr lang="en-US" sz="1500" b="0" i="0" dirty="0">
                <a:effectLst/>
              </a:rPr>
              <a:t> </a:t>
            </a:r>
            <a:r>
              <a:rPr lang="en-US" sz="1500" b="0" i="0" dirty="0" err="1">
                <a:effectLst/>
              </a:rPr>
              <a:t>Kaikille</a:t>
            </a:r>
            <a:endParaRPr lang="en-US" sz="1500" b="0" i="0" dirty="0">
              <a:effectLst/>
            </a:endParaRPr>
          </a:p>
          <a:p>
            <a:pPr marL="0" indent="0" rtl="0" fontAlgn="base">
              <a:lnSpc>
                <a:spcPct val="90000"/>
              </a:lnSpc>
              <a:buNone/>
            </a:pPr>
            <a:r>
              <a:rPr lang="fi-FI" sz="1500" b="0" i="0" u="none" strike="noStrike" dirty="0">
                <a:effectLst/>
              </a:rPr>
              <a:t>	</a:t>
            </a:r>
            <a:endParaRPr lang="fi-FI" sz="1500" dirty="0"/>
          </a:p>
          <a:p>
            <a:pPr fontAlgn="base">
              <a:lnSpc>
                <a:spcPct val="90000"/>
              </a:lnSpc>
            </a:pPr>
            <a:r>
              <a:rPr lang="fi-FI" sz="1500" dirty="0"/>
              <a:t>Kahtena iltapäivänä lapsen on mahdollisuus valita 2 tai 3 harrastuksesta.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500" dirty="0"/>
              <a:t>Koulupäivät muovautuvat </a:t>
            </a:r>
            <a:r>
              <a:rPr lang="fi-FI" sz="1500" b="0" i="0" u="none" strike="noStrike" dirty="0">
                <a:effectLst/>
              </a:rPr>
              <a:t>niin, että lapsi pääsee jäämään suoraan koulusta harrastuksiin. 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500" b="0" i="0" u="none" strike="noStrike" dirty="0">
                <a:effectLst/>
              </a:rPr>
              <a:t>Koulukyydillä kulkeville lapsille järjestetään kyyti harrastuksen jälkeen.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500" b="0" i="0" u="none" strike="noStrike" dirty="0">
                <a:effectLst/>
              </a:rPr>
              <a:t>Harrastetoimintaan osallistuville oppilaille on tarjolla pieni välipala.</a:t>
            </a:r>
            <a:r>
              <a:rPr lang="en-US" sz="1500" b="0" i="0" dirty="0">
                <a:effectLst/>
              </a:rPr>
              <a:t>​</a:t>
            </a:r>
            <a:endParaRPr lang="fi-FI" sz="1500" b="0" i="0" u="none" strike="noStrike" dirty="0">
              <a:effectLst/>
            </a:endParaRPr>
          </a:p>
          <a:p>
            <a:pPr>
              <a:lnSpc>
                <a:spcPct val="90000"/>
              </a:lnSpc>
            </a:pPr>
            <a:endParaRPr lang="fi-FI" sz="15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8FFFE1-2556-4FFC-845C-B4A0CF59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74" y="4767263"/>
            <a:ext cx="507993" cy="2738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2F84D05-6CC1-6743-BB01-2F9475278B0B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97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70E4B-90BD-460F-A263-A22985E0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Heinolan harrastemallin aikataulu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5BD2C1C-06FE-495D-9E3F-68BDF23E6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306202"/>
              </p:ext>
            </p:extLst>
          </p:nvPr>
        </p:nvGraphicFramePr>
        <p:xfrm>
          <a:off x="211138" y="1200150"/>
          <a:ext cx="8721717" cy="2113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067">
                  <a:extLst>
                    <a:ext uri="{9D8B030D-6E8A-4147-A177-3AD203B41FA5}">
                      <a16:colId xmlns:a16="http://schemas.microsoft.com/office/drawing/2014/main" val="398510594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1367303418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3841291587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1501917683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1025268870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2947498567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3112593678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3107244080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3562503775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1033250937"/>
                    </a:ext>
                  </a:extLst>
                </a:gridCol>
                <a:gridCol w="813865">
                  <a:extLst>
                    <a:ext uri="{9D8B030D-6E8A-4147-A177-3AD203B41FA5}">
                      <a16:colId xmlns:a16="http://schemas.microsoft.com/office/drawing/2014/main" val="2875308338"/>
                    </a:ext>
                  </a:extLst>
                </a:gridCol>
              </a:tblGrid>
              <a:tr h="316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Maanantai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Tiistai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Keskiviikko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Torstai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Perjantai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extLst>
                  <a:ext uri="{0D108BD9-81ED-4DB2-BD59-A6C34878D82A}">
                    <a16:rowId xmlns:a16="http://schemas.microsoft.com/office/drawing/2014/main" val="460019189"/>
                  </a:ext>
                </a:extLst>
              </a:tr>
              <a:tr h="316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ABC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DEF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ABC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DEF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ABC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DEF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ABC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DEF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ABC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DEF</a:t>
                      </a: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extLst>
                  <a:ext uri="{0D108BD9-81ED-4DB2-BD59-A6C34878D82A}">
                    <a16:rowId xmlns:a16="http://schemas.microsoft.com/office/drawing/2014/main" val="1190560324"/>
                  </a:ext>
                </a:extLst>
              </a:tr>
              <a:tr h="3745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12.00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Kailas 1-2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Kailas 1-2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Jyränkö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Vierumäki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extLst>
                  <a:ext uri="{0D108BD9-81ED-4DB2-BD59-A6C34878D82A}">
                    <a16:rowId xmlns:a16="http://schemas.microsoft.com/office/drawing/2014/main" val="2906647513"/>
                  </a:ext>
                </a:extLst>
              </a:tr>
              <a:tr h="3745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13.00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Tommola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Jyränkö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Kirkonkylä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Myllyoja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Vierumäki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Tommola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Myllyoja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Kirkonkylä 1-3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Jyränkö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Vierumäki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extLst>
                  <a:ext uri="{0D108BD9-81ED-4DB2-BD59-A6C34878D82A}">
                    <a16:rowId xmlns:a16="http://schemas.microsoft.com/office/drawing/2014/main" val="3517097185"/>
                  </a:ext>
                </a:extLst>
              </a:tr>
              <a:tr h="3745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14.00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Salpaus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Jyränkö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Kirkonkylä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Myllyoja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Vierumäki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Salpaus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Myllyoja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Kirkonkylä 4-6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extLst>
                  <a:ext uri="{0D108BD9-81ED-4DB2-BD59-A6C34878D82A}">
                    <a16:rowId xmlns:a16="http://schemas.microsoft.com/office/drawing/2014/main" val="290897285"/>
                  </a:ext>
                </a:extLst>
              </a:tr>
              <a:tr h="3161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15.00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Yläkoulu</a:t>
                      </a: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6" marR="9136" marT="9136" marB="43852" anchor="b"/>
                </a:tc>
                <a:extLst>
                  <a:ext uri="{0D108BD9-81ED-4DB2-BD59-A6C34878D82A}">
                    <a16:rowId xmlns:a16="http://schemas.microsoft.com/office/drawing/2014/main" val="404979415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FA0688-F942-4FA4-A948-88A1B801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5</a:t>
            </a:fld>
            <a:endParaRPr lang="fi-FI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69D6E42-EF16-4924-B77A-7C311F182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119348"/>
              </p:ext>
            </p:extLst>
          </p:nvPr>
        </p:nvGraphicFramePr>
        <p:xfrm>
          <a:off x="292061" y="3531640"/>
          <a:ext cx="3393066" cy="1364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236">
                  <a:extLst>
                    <a:ext uri="{9D8B030D-6E8A-4147-A177-3AD203B41FA5}">
                      <a16:colId xmlns:a16="http://schemas.microsoft.com/office/drawing/2014/main" val="50713578"/>
                    </a:ext>
                  </a:extLst>
                </a:gridCol>
                <a:gridCol w="1976830">
                  <a:extLst>
                    <a:ext uri="{9D8B030D-6E8A-4147-A177-3AD203B41FA5}">
                      <a16:colId xmlns:a16="http://schemas.microsoft.com/office/drawing/2014/main" val="25181367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A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 err="1">
                          <a:effectLst/>
                        </a:rPr>
                        <a:t>Intopiukee</a:t>
                      </a:r>
                      <a:r>
                        <a:rPr lang="fi-FI" sz="1100" u="none" strike="noStrike" dirty="0">
                          <a:effectLst/>
                        </a:rPr>
                        <a:t> 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44477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B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Union Plaani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16738534"/>
                  </a:ext>
                </a:extLst>
              </a:tr>
              <a:tr h="24965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>
                          <a:effectLst/>
                        </a:rPr>
                        <a:t>C</a:t>
                      </a:r>
                      <a:endParaRPr lang="fi-FI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dirty="0">
                          <a:effectLst/>
                        </a:rPr>
                        <a:t>Junior Pelicans</a:t>
                      </a:r>
                      <a:endParaRPr lang="fi-FI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83681814"/>
                  </a:ext>
                </a:extLst>
              </a:tr>
              <a:tr h="111443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YMCA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78502586"/>
                  </a:ext>
                </a:extLst>
              </a:tr>
              <a:tr h="111443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Kuvista kaikille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259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SBHeinola</a:t>
                      </a:r>
                      <a:endParaRPr lang="fi-FI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2907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85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C:\Users\kaimar\OneDrive - Heinolan kaupunki\UMA ja YAMK\Kerttu koululain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59" y="1599119"/>
            <a:ext cx="1347537" cy="1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ork Sans" panose="00000500000000000000" pitchFamily="50" charset="0"/>
              </a:rPr>
              <a:t>Heinolan </a:t>
            </a:r>
            <a:r>
              <a:rPr lang="en-US" dirty="0" err="1">
                <a:latin typeface="Work Sans" panose="00000500000000000000" pitchFamily="50" charset="0"/>
              </a:rPr>
              <a:t>harrastemallin</a:t>
            </a:r>
            <a:r>
              <a:rPr lang="en-US" dirty="0">
                <a:latin typeface="Work Sans" panose="00000500000000000000" pitchFamily="50" charset="0"/>
              </a:rPr>
              <a:t> </a:t>
            </a:r>
            <a:r>
              <a:rPr lang="en-US" dirty="0" err="1">
                <a:latin typeface="Work Sans" panose="00000500000000000000" pitchFamily="50" charset="0"/>
              </a:rPr>
              <a:t>hyödyt</a:t>
            </a:r>
            <a:endParaRPr lang="en-US" dirty="0">
              <a:latin typeface="Work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5" y="994477"/>
            <a:ext cx="4222822" cy="17693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Lapsi</a:t>
            </a:r>
            <a:r>
              <a:rPr lang="en-US" dirty="0"/>
              <a:t>/</a:t>
            </a:r>
            <a:r>
              <a:rPr lang="en-US" dirty="0" err="1"/>
              <a:t>perhe</a:t>
            </a:r>
            <a:endParaRPr lang="en-US" dirty="0"/>
          </a:p>
          <a:p>
            <a:r>
              <a:rPr lang="en-US" dirty="0" err="1"/>
              <a:t>Harrastaminen</a:t>
            </a:r>
            <a:r>
              <a:rPr lang="en-US" dirty="0"/>
              <a:t> </a:t>
            </a:r>
            <a:r>
              <a:rPr lang="en-US" dirty="0" err="1"/>
              <a:t>siirtyy</a:t>
            </a:r>
            <a:r>
              <a:rPr lang="en-US" dirty="0"/>
              <a:t> </a:t>
            </a:r>
            <a:r>
              <a:rPr lang="en-US" dirty="0" err="1"/>
              <a:t>iltapäivään</a:t>
            </a:r>
            <a:r>
              <a:rPr lang="en-US" dirty="0"/>
              <a:t> ja </a:t>
            </a:r>
            <a:r>
              <a:rPr lang="en-US" dirty="0" err="1"/>
              <a:t>yksinoloaika</a:t>
            </a:r>
            <a:r>
              <a:rPr lang="en-US" dirty="0"/>
              <a:t> </a:t>
            </a:r>
            <a:r>
              <a:rPr lang="en-US" dirty="0" err="1"/>
              <a:t>kotona</a:t>
            </a:r>
            <a:r>
              <a:rPr lang="en-US" dirty="0"/>
              <a:t> </a:t>
            </a:r>
            <a:r>
              <a:rPr lang="en-US" dirty="0" err="1"/>
              <a:t>vähenee</a:t>
            </a:r>
            <a:endParaRPr lang="en-US" dirty="0"/>
          </a:p>
          <a:p>
            <a:r>
              <a:rPr lang="en-US" dirty="0" err="1"/>
              <a:t>Helppous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vaadi</a:t>
            </a:r>
            <a:r>
              <a:rPr lang="en-US" dirty="0"/>
              <a:t> </a:t>
            </a:r>
            <a:r>
              <a:rPr lang="en-US" dirty="0" err="1"/>
              <a:t>vanhemmilta</a:t>
            </a:r>
            <a:r>
              <a:rPr lang="en-US" dirty="0"/>
              <a:t> </a:t>
            </a:r>
            <a:r>
              <a:rPr lang="en-US" dirty="0" err="1"/>
              <a:t>kyydityksiä</a:t>
            </a:r>
            <a:endParaRPr lang="en-US" dirty="0"/>
          </a:p>
          <a:p>
            <a:r>
              <a:rPr lang="en-US" dirty="0" err="1"/>
              <a:t>Maksutonta</a:t>
            </a:r>
            <a:endParaRPr lang="en-US" dirty="0"/>
          </a:p>
          <a:p>
            <a:r>
              <a:rPr lang="en-US" dirty="0" err="1"/>
              <a:t>Kaikille</a:t>
            </a:r>
            <a:r>
              <a:rPr lang="en-US" dirty="0"/>
              <a:t> </a:t>
            </a:r>
            <a:r>
              <a:rPr lang="en-US" dirty="0" err="1"/>
              <a:t>tasavertaisesti</a:t>
            </a:r>
            <a:r>
              <a:rPr lang="en-US" dirty="0"/>
              <a:t> </a:t>
            </a:r>
            <a:r>
              <a:rPr lang="en-US" dirty="0" err="1"/>
              <a:t>mahdollista</a:t>
            </a:r>
            <a:endParaRPr lang="en-US" dirty="0"/>
          </a:p>
          <a:p>
            <a:r>
              <a:rPr lang="en-US" dirty="0" err="1"/>
              <a:t>Lapsi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kaverin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suoraan</a:t>
            </a:r>
            <a:r>
              <a:rPr lang="en-US" dirty="0"/>
              <a:t> </a:t>
            </a:r>
            <a:r>
              <a:rPr lang="en-US" dirty="0" err="1"/>
              <a:t>koulusta</a:t>
            </a:r>
            <a:endParaRPr lang="en-US" dirty="0"/>
          </a:p>
          <a:p>
            <a:r>
              <a:rPr lang="en-US" dirty="0" err="1"/>
              <a:t>Mahdollisuus</a:t>
            </a:r>
            <a:r>
              <a:rPr lang="en-US" dirty="0"/>
              <a:t> </a:t>
            </a:r>
            <a:r>
              <a:rPr lang="en-US" dirty="0" err="1"/>
              <a:t>kokeilla</a:t>
            </a:r>
            <a:r>
              <a:rPr lang="en-US" dirty="0"/>
              <a:t> </a:t>
            </a:r>
            <a:r>
              <a:rPr lang="en-US" dirty="0" err="1"/>
              <a:t>edullisesti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lajeja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/>
              <a:t>6</a:t>
            </a:fld>
            <a:endParaRPr lang="en-US"/>
          </a:p>
        </p:txBody>
      </p:sp>
      <p:sp>
        <p:nvSpPr>
          <p:cNvPr id="4" name="Tekstiruutu 3"/>
          <p:cNvSpPr txBox="1"/>
          <p:nvPr/>
        </p:nvSpPr>
        <p:spPr>
          <a:xfrm>
            <a:off x="5216329" y="1661371"/>
            <a:ext cx="379510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>
                <a:solidFill>
                  <a:schemeClr val="tx2"/>
                </a:solidFill>
              </a:rPr>
              <a:t>Seura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solidFill>
                  <a:schemeClr val="tx2"/>
                </a:solidFill>
              </a:rPr>
              <a:t>Ammattimaisuus, ei valmennusta töiden päälle vaan tehdään työnä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solidFill>
                  <a:schemeClr val="tx2"/>
                </a:solidFill>
              </a:rPr>
              <a:t>Ammattilainen voi tehdä osan myös hallinnollisista töistä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solidFill>
                  <a:schemeClr val="tx2"/>
                </a:solidFill>
              </a:rPr>
              <a:t>Iltapäivätoiminnasta tuloja seuralle, jolla kattaa osan työntekijän palkasta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solidFill>
                  <a:schemeClr val="tx2"/>
                </a:solidFill>
              </a:rPr>
              <a:t>Iltapäivätoiminnasta on suora linkki kouluun, jonka avulla voidaan houkutella varsinaisiksi seuran jäseniksi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>
                <a:solidFill>
                  <a:schemeClr val="tx2"/>
                </a:solidFill>
              </a:rPr>
              <a:t>Seuran toimintaan suunnitelmallisuutta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300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1674" y="2864032"/>
            <a:ext cx="4222822" cy="176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300" dirty="0" err="1"/>
              <a:t>Kunta</a:t>
            </a:r>
            <a:endParaRPr lang="en-US" sz="1300" dirty="0"/>
          </a:p>
          <a:p>
            <a:r>
              <a:rPr lang="en-US" sz="1300" dirty="0" err="1"/>
              <a:t>Lapsien</a:t>
            </a:r>
            <a:r>
              <a:rPr lang="en-US" sz="1300" dirty="0"/>
              <a:t> </a:t>
            </a:r>
            <a:r>
              <a:rPr lang="en-US" sz="1300" dirty="0" err="1"/>
              <a:t>yksinäisyys</a:t>
            </a:r>
            <a:r>
              <a:rPr lang="en-US" sz="1300" dirty="0"/>
              <a:t> </a:t>
            </a:r>
            <a:r>
              <a:rPr lang="en-US" sz="1300" dirty="0" err="1"/>
              <a:t>vähenee</a:t>
            </a:r>
            <a:endParaRPr lang="en-US" sz="1300" dirty="0"/>
          </a:p>
          <a:p>
            <a:r>
              <a:rPr lang="en-US" sz="1300" dirty="0" err="1"/>
              <a:t>Yhteistyö</a:t>
            </a:r>
            <a:r>
              <a:rPr lang="en-US" sz="1300" dirty="0"/>
              <a:t> </a:t>
            </a:r>
            <a:r>
              <a:rPr lang="en-US" sz="1300" dirty="0" err="1"/>
              <a:t>lisääntyy</a:t>
            </a:r>
            <a:r>
              <a:rPr lang="en-US" sz="1300" dirty="0"/>
              <a:t> </a:t>
            </a:r>
            <a:r>
              <a:rPr lang="en-US" sz="1300" dirty="0" err="1"/>
              <a:t>eri</a:t>
            </a:r>
            <a:r>
              <a:rPr lang="en-US" sz="1300" dirty="0"/>
              <a:t> </a:t>
            </a:r>
            <a:r>
              <a:rPr lang="en-US" sz="1300" dirty="0" err="1"/>
              <a:t>toimijoiden</a:t>
            </a:r>
            <a:r>
              <a:rPr lang="en-US" sz="1300" dirty="0"/>
              <a:t> </a:t>
            </a:r>
            <a:r>
              <a:rPr lang="en-US" sz="1300" dirty="0" err="1"/>
              <a:t>välillä</a:t>
            </a:r>
            <a:endParaRPr lang="en-US" sz="1300" dirty="0"/>
          </a:p>
          <a:p>
            <a:r>
              <a:rPr lang="en-US" sz="1300" dirty="0" err="1"/>
              <a:t>Iltapäivisin</a:t>
            </a:r>
            <a:r>
              <a:rPr lang="en-US" sz="1300" dirty="0"/>
              <a:t> </a:t>
            </a:r>
            <a:r>
              <a:rPr lang="en-US" sz="1300" dirty="0" err="1"/>
              <a:t>tyhjät</a:t>
            </a:r>
            <a:r>
              <a:rPr lang="en-US" sz="1300" dirty="0"/>
              <a:t> </a:t>
            </a:r>
            <a:r>
              <a:rPr lang="en-US" sz="1300" dirty="0" err="1"/>
              <a:t>tilat</a:t>
            </a:r>
            <a:r>
              <a:rPr lang="en-US" sz="1300" dirty="0"/>
              <a:t> </a:t>
            </a:r>
            <a:r>
              <a:rPr lang="en-US" sz="1300" dirty="0" err="1"/>
              <a:t>tulee</a:t>
            </a:r>
            <a:r>
              <a:rPr lang="en-US" sz="1300" dirty="0"/>
              <a:t> </a:t>
            </a:r>
            <a:r>
              <a:rPr lang="en-US" sz="1300" dirty="0" err="1"/>
              <a:t>tehokkaampaan</a:t>
            </a:r>
            <a:r>
              <a:rPr lang="en-US" sz="1300" dirty="0"/>
              <a:t> </a:t>
            </a:r>
            <a:r>
              <a:rPr lang="en-US" sz="1300" dirty="0" err="1"/>
              <a:t>käyttöön</a:t>
            </a:r>
            <a:endParaRPr lang="en-US" sz="1300" dirty="0"/>
          </a:p>
          <a:p>
            <a:r>
              <a:rPr lang="en-US" sz="1300" dirty="0" err="1"/>
              <a:t>Hyvinvointi</a:t>
            </a:r>
            <a:r>
              <a:rPr lang="en-US" sz="1300" dirty="0"/>
              <a:t> </a:t>
            </a:r>
            <a:r>
              <a:rPr lang="en-US" sz="1300" dirty="0" err="1"/>
              <a:t>lisääntyy</a:t>
            </a:r>
            <a:r>
              <a:rPr lang="en-US" sz="1300" dirty="0"/>
              <a:t> </a:t>
            </a:r>
          </a:p>
          <a:p>
            <a:endParaRPr lang="en-US" sz="1300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56B298F3-1C86-4405-ACC6-F3D83F29DAE6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Koordinaattorin 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Toimintojen sopiminen </a:t>
            </a:r>
            <a:r>
              <a:rPr lang="fi-FI" dirty="0">
                <a:solidFill>
                  <a:schemeClr val="bg1"/>
                </a:solidFill>
              </a:rPr>
              <a:t>(seura-/yritysyhteistyön luominen, koulujen tilat/välineet)</a:t>
            </a:r>
          </a:p>
          <a:p>
            <a:r>
              <a:rPr lang="fi-FI" b="1" dirty="0">
                <a:solidFill>
                  <a:schemeClr val="bg1"/>
                </a:solidFill>
              </a:rPr>
              <a:t>Aikataulujen kokoaminen </a:t>
            </a:r>
            <a:r>
              <a:rPr lang="fi-FI" dirty="0">
                <a:solidFill>
                  <a:schemeClr val="bg1"/>
                </a:solidFill>
              </a:rPr>
              <a:t>yhdessä koulujen ja seurojen kanssa</a:t>
            </a:r>
          </a:p>
          <a:p>
            <a:r>
              <a:rPr lang="fi-FI" b="1" dirty="0">
                <a:solidFill>
                  <a:schemeClr val="bg1"/>
                </a:solidFill>
              </a:rPr>
              <a:t>Tiedottaminen</a:t>
            </a:r>
            <a:r>
              <a:rPr lang="fi-FI" dirty="0">
                <a:solidFill>
                  <a:schemeClr val="bg1"/>
                </a:solidFill>
              </a:rPr>
              <a:t> kouluille, perheille ja muille yhteistyötahoille</a:t>
            </a:r>
          </a:p>
          <a:p>
            <a:r>
              <a:rPr lang="fi-FI" b="1" dirty="0">
                <a:solidFill>
                  <a:schemeClr val="bg1"/>
                </a:solidFill>
              </a:rPr>
              <a:t>Ilmoittautumisen</a:t>
            </a:r>
            <a:r>
              <a:rPr lang="fi-FI" dirty="0">
                <a:solidFill>
                  <a:schemeClr val="bg1"/>
                </a:solidFill>
              </a:rPr>
              <a:t> järjestäminen ja kerääminen sekä päivittäminen</a:t>
            </a:r>
          </a:p>
          <a:p>
            <a:r>
              <a:rPr lang="fi-FI" b="1" dirty="0">
                <a:solidFill>
                  <a:schemeClr val="bg1"/>
                </a:solidFill>
              </a:rPr>
              <a:t>Kyyditysten ja välipalan </a:t>
            </a:r>
            <a:r>
              <a:rPr lang="fi-FI" dirty="0">
                <a:solidFill>
                  <a:schemeClr val="bg1"/>
                </a:solidFill>
              </a:rPr>
              <a:t>selvittäminen ja sopiminen</a:t>
            </a:r>
          </a:p>
          <a:p>
            <a:r>
              <a:rPr lang="fi-FI" b="1" dirty="0">
                <a:solidFill>
                  <a:schemeClr val="bg1"/>
                </a:solidFill>
              </a:rPr>
              <a:t>Yhteyshenkilö</a:t>
            </a:r>
            <a:r>
              <a:rPr lang="fi-FI" dirty="0">
                <a:solidFill>
                  <a:schemeClr val="bg1"/>
                </a:solidFill>
              </a:rPr>
              <a:t> koulun harrastemallivastaavien ja ohjaajien välillä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7</a:t>
            </a:fld>
            <a:endParaRPr lang="fi-FI" dirty="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44D5288-6C72-430C-BE19-1DAF5F82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41" y="4731545"/>
            <a:ext cx="2769985" cy="2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674" y="205979"/>
            <a:ext cx="8720652" cy="857250"/>
          </a:xfrm>
        </p:spPr>
        <p:txBody>
          <a:bodyPr anchor="ctr">
            <a:normAutofit/>
          </a:bodyPr>
          <a:lstStyle/>
          <a:p>
            <a:r>
              <a:rPr lang="fi-FI" dirty="0"/>
              <a:t>Rahoitus 2021</a:t>
            </a:r>
          </a:p>
        </p:txBody>
      </p:sp>
      <p:pic>
        <p:nvPicPr>
          <p:cNvPr id="6" name="Kuva 5" descr="Kuva, joka sisältää kohteen lattia, urheilu, sisä, yleisurheilu&#10;&#10;Kuvaus luotu automaattisesti">
            <a:extLst>
              <a:ext uri="{FF2B5EF4-FFF2-40B4-BE49-F238E27FC236}">
                <a16:creationId xmlns:a16="http://schemas.microsoft.com/office/drawing/2014/main" id="{641FD8A2-B2C0-4949-9B18-52FE6291A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0389"/>
          <a:stretch/>
        </p:blipFill>
        <p:spPr>
          <a:xfrm>
            <a:off x="211674" y="1200151"/>
            <a:ext cx="4270832" cy="3394472"/>
          </a:xfrm>
          <a:prstGeom prst="rect">
            <a:avLst/>
          </a:prstGeom>
          <a:noFill/>
        </p:spPr>
      </p:pic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706631" y="925286"/>
            <a:ext cx="4225695" cy="3669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Ohjaus ja koordinaatio kulut</a:t>
            </a:r>
          </a:p>
          <a:p>
            <a:r>
              <a:rPr lang="fi-FI" dirty="0"/>
              <a:t>Koordinaattori (Palkka </a:t>
            </a:r>
            <a:br>
              <a:rPr lang="fi-FI" dirty="0"/>
            </a:br>
            <a:r>
              <a:rPr lang="fi-FI" dirty="0"/>
              <a:t>noin 10 000 € /vuosi)</a:t>
            </a:r>
          </a:p>
          <a:p>
            <a:r>
              <a:rPr lang="fi-FI" dirty="0"/>
              <a:t>Viikoittaisten harrasteryhmien palkkiot 50 000 € -&gt; / vuosi</a:t>
            </a:r>
          </a:p>
          <a:p>
            <a:pPr marL="0" indent="0">
              <a:buNone/>
            </a:pPr>
            <a:r>
              <a:rPr lang="fi-FI" dirty="0"/>
              <a:t>Rahoitus</a:t>
            </a:r>
          </a:p>
          <a:p>
            <a:r>
              <a:rPr lang="fi-FI" dirty="0"/>
              <a:t>Suomen harrastemalli 48 000 €</a:t>
            </a:r>
          </a:p>
          <a:p>
            <a:r>
              <a:rPr lang="fi-FI" dirty="0"/>
              <a:t>Omarahoitus 12 000 €</a:t>
            </a:r>
          </a:p>
          <a:p>
            <a:endParaRPr lang="fi-FI" dirty="0"/>
          </a:p>
          <a:p>
            <a:r>
              <a:rPr lang="fi-FI" dirty="0"/>
              <a:t>Lisäksi kuljetusmaksut (4 000€), välipalat (4 000 €) ja välinehankinnat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211674" y="4767263"/>
            <a:ext cx="507993" cy="273844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2F84D05-6CC1-6743-BB01-2F9475278B0B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22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56B298F3-1C86-4405-ACC6-F3D83F29DAE6}"/>
              </a:ext>
            </a:extLst>
          </p:cNvPr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F5F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1770" y="205979"/>
            <a:ext cx="9144000" cy="125103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Kysely koululaisille ja vanhemmille (vko 45)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4D05-6CC1-6743-BB01-2F9475278B0B}" type="slidenum">
              <a:rPr lang="fi-FI" smtClean="0"/>
              <a:t>9</a:t>
            </a:fld>
            <a:endParaRPr lang="fi-FI" dirty="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44D5288-6C72-430C-BE19-1DAF5F82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41" y="4731545"/>
            <a:ext cx="2769985" cy="25325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D32A8B9A-601A-4C0C-A2D9-FCE36B7DAFD0}"/>
              </a:ext>
            </a:extLst>
          </p:cNvPr>
          <p:cNvSpPr txBox="1">
            <a:spLocks/>
          </p:cNvSpPr>
          <p:nvPr/>
        </p:nvSpPr>
        <p:spPr>
          <a:xfrm>
            <a:off x="371788" y="1383417"/>
            <a:ext cx="87206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40 % alakoululaisista osallistui harrastemalliin (nyt noin 50 %)</a:t>
            </a:r>
          </a:p>
          <a:p>
            <a:r>
              <a:rPr lang="fi-FI" dirty="0">
                <a:solidFill>
                  <a:schemeClr val="bg1"/>
                </a:solidFill>
              </a:rPr>
              <a:t>Lapsista, jotka eivät harrasta vapaa-ajalla 25 % osallistuu harrasteryhmiin.</a:t>
            </a:r>
          </a:p>
          <a:p>
            <a:r>
              <a:rPr lang="fi-FI" dirty="0">
                <a:solidFill>
                  <a:schemeClr val="bg1"/>
                </a:solidFill>
              </a:rPr>
              <a:t>Noin 70 % lapsista kokonaisharrastamisen määrä on lisääntynyt.</a:t>
            </a:r>
          </a:p>
          <a:p>
            <a:r>
              <a:rPr lang="fi-FI" dirty="0">
                <a:solidFill>
                  <a:schemeClr val="bg1"/>
                </a:solidFill>
              </a:rPr>
              <a:t>Ei osallistuvista 30 % osallistuisi, jos kaverikin ja 42 % jos olisi mielenkiintoinen ryhmä.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fi-FI" dirty="0">
                <a:solidFill>
                  <a:schemeClr val="bg1"/>
                </a:solidFill>
              </a:rPr>
              <a:t>Vanhempien palaute</a:t>
            </a:r>
          </a:p>
          <a:p>
            <a:r>
              <a:rPr lang="fi-FI" dirty="0">
                <a:solidFill>
                  <a:schemeClr val="bg1"/>
                </a:solidFill>
              </a:rPr>
              <a:t>Erityishuomiota positiivisessa palautteessa sai suoraan koulun jälkeinen alkava toiminta, maksuttomuus, yhteinen aika perheille arki-iltoina ja mukavat toimijat.</a:t>
            </a:r>
          </a:p>
        </p:txBody>
      </p:sp>
    </p:spTree>
    <p:extLst>
      <p:ext uri="{BB962C8B-B14F-4D97-AF65-F5344CB8AC3E}">
        <p14:creationId xmlns:p14="http://schemas.microsoft.com/office/powerpoint/2010/main" val="323268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einola">
      <a:dk1>
        <a:srgbClr val="002F5F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F5F"/>
      </a:hlink>
      <a:folHlink>
        <a:srgbClr val="800080"/>
      </a:folHlink>
    </a:clrScheme>
    <a:fontScheme name="Mukautettu 2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51AF3A7A-CDEE-42C2-8CF5-F41A91A85FEC}" vid="{4D30F925-5FBD-4E1B-9400-A7C4BFD235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CD26CCA93692147832E897914939928" ma:contentTypeVersion="4" ma:contentTypeDescription="Luo uusi asiakirja." ma:contentTypeScope="" ma:versionID="42767fd1cc73fd2089245595c18b390d">
  <xsd:schema xmlns:xsd="http://www.w3.org/2001/XMLSchema" xmlns:xs="http://www.w3.org/2001/XMLSchema" xmlns:p="http://schemas.microsoft.com/office/2006/metadata/properties" xmlns:ns2="6224f53d-56de-47e5-8a3c-f7c36dace837" targetNamespace="http://schemas.microsoft.com/office/2006/metadata/properties" ma:root="true" ma:fieldsID="893b7240587ebb9499cf485d12e0edb8" ns2:_="">
    <xsd:import namespace="6224f53d-56de-47e5-8a3c-f7c36dace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4f53d-56de-47e5-8a3c-f7c36dace8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B3CDB-0037-44CD-AC3A-3A509E2DB3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023384-5BD5-49F0-AF0B-86CDC1169387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6224f53d-56de-47e5-8a3c-f7c36dace8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AF5A68-ABEA-4D4E-B310-19F140576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4f53d-56de-47e5-8a3c-f7c36dace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695</Words>
  <Application>Microsoft Office PowerPoint</Application>
  <PresentationFormat>Näytössä katseltava esitys (16:9)</PresentationFormat>
  <Paragraphs>156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Work Sans</vt:lpstr>
      <vt:lpstr>Office-teema</vt:lpstr>
      <vt:lpstr>Heinolan harrastemalli </vt:lpstr>
      <vt:lpstr>PowerPoint-esitys</vt:lpstr>
      <vt:lpstr>Heinolan harrastemallin tavoitteita</vt:lpstr>
      <vt:lpstr>Heinolan harrastemallin toteuttajat</vt:lpstr>
      <vt:lpstr>Heinolan harrastemallin aikataulu</vt:lpstr>
      <vt:lpstr>Heinolan harrastemallin hyödyt</vt:lpstr>
      <vt:lpstr>Koordinaattorin tehtävät</vt:lpstr>
      <vt:lpstr>Rahoitus 2021</vt:lpstr>
      <vt:lpstr>Kysely koululaisille ja vanhemmille (vko 45)</vt:lpstr>
      <vt:lpstr>Onnistumiset</vt:lpstr>
      <vt:lpstr>KEHITETTÄVÄÄ JA HUOMIOITAVAA</vt:lpstr>
      <vt:lpstr>Kiitos     lisätiedot liikunnan palvelupäällikkö Maria Kaikkonen 044 797 8570 maria.kaikkonen@heinola.fi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Heinolan harrastemalli </dc:title>
  <dc:creator>Kaikkonen, Maria</dc:creator>
  <cp:lastModifiedBy>Kaikkonen, Maria</cp:lastModifiedBy>
  <cp:revision>9</cp:revision>
  <dcterms:created xsi:type="dcterms:W3CDTF">2021-02-26T12:13:51Z</dcterms:created>
  <dcterms:modified xsi:type="dcterms:W3CDTF">2021-04-09T10:14:30Z</dcterms:modified>
</cp:coreProperties>
</file>